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72" r:id="rId2"/>
  </p:sldMasterIdLst>
  <p:notesMasterIdLst>
    <p:notesMasterId r:id="rId34"/>
  </p:notesMasterIdLst>
  <p:sldIdLst>
    <p:sldId id="256" r:id="rId3"/>
    <p:sldId id="257" r:id="rId4"/>
    <p:sldId id="258" r:id="rId5"/>
    <p:sldId id="259" r:id="rId6"/>
    <p:sldId id="277" r:id="rId7"/>
    <p:sldId id="278" r:id="rId8"/>
    <p:sldId id="279" r:id="rId9"/>
    <p:sldId id="280" r:id="rId10"/>
    <p:sldId id="281" r:id="rId11"/>
    <p:sldId id="282" r:id="rId12"/>
    <p:sldId id="260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83" r:id="rId21"/>
    <p:sldId id="261" r:id="rId22"/>
    <p:sldId id="265" r:id="rId23"/>
    <p:sldId id="266" r:id="rId24"/>
    <p:sldId id="267" r:id="rId25"/>
    <p:sldId id="268" r:id="rId26"/>
    <p:sldId id="269" r:id="rId27"/>
    <p:sldId id="284" r:id="rId28"/>
    <p:sldId id="285" r:id="rId29"/>
    <p:sldId id="286" r:id="rId30"/>
    <p:sldId id="287" r:id="rId31"/>
    <p:sldId id="262" r:id="rId32"/>
    <p:sldId id="263" r:id="rId33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DFACACCA-9608-42FD-8536-8F2E52F21426}">
          <p14:sldIdLst>
            <p14:sldId id="256"/>
            <p14:sldId id="257"/>
          </p14:sldIdLst>
        </p14:section>
        <p14:section name="Alchemist tool chain" id="{4DB2BE88-C7C6-460E-9B33-4B27208160B0}">
          <p14:sldIdLst>
            <p14:sldId id="258"/>
          </p14:sldIdLst>
        </p14:section>
        <p14:section name="Text" id="{17FEB1CA-E5D4-413E-96DA-387927D9B0D6}">
          <p14:sldIdLst>
            <p14:sldId id="259"/>
            <p14:sldId id="277"/>
            <p14:sldId id="278"/>
            <p14:sldId id="279"/>
            <p14:sldId id="280"/>
            <p14:sldId id="281"/>
            <p14:sldId id="282"/>
          </p14:sldIdLst>
        </p14:section>
        <p14:section name="Equipments" id="{9A4B1C60-9714-4A52-BC9E-4256A76026BE}">
          <p14:sldIdLst>
            <p14:sldId id="260"/>
            <p14:sldId id="270"/>
            <p14:sldId id="271"/>
            <p14:sldId id="272"/>
            <p14:sldId id="273"/>
            <p14:sldId id="274"/>
            <p14:sldId id="275"/>
            <p14:sldId id="276"/>
            <p14:sldId id="283"/>
          </p14:sldIdLst>
        </p14:section>
        <p14:section name="Music sequencer" id="{92FC7266-4789-452D-827C-934221E4E623}">
          <p14:sldIdLst>
            <p14:sldId id="261"/>
            <p14:sldId id="265"/>
            <p14:sldId id="266"/>
            <p14:sldId id="267"/>
            <p14:sldId id="268"/>
            <p14:sldId id="269"/>
            <p14:sldId id="284"/>
            <p14:sldId id="285"/>
            <p14:sldId id="286"/>
            <p14:sldId id="287"/>
          </p14:sldIdLst>
        </p14:section>
        <p14:section name="管理者関連" id="{1873265F-C60A-4FD1-A827-62CCB0D5F0CC}">
          <p14:sldIdLst>
            <p14:sldId id="262"/>
            <p14:sldId id="26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303"/>
    <p:restoredTop sz="96341"/>
  </p:normalViewPr>
  <p:slideViewPr>
    <p:cSldViewPr snapToGrid="0" snapToObjects="1">
      <p:cViewPr varScale="1">
        <p:scale>
          <a:sx n="87" d="100"/>
          <a:sy n="87" d="100"/>
        </p:scale>
        <p:origin x="116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B4A795-8E3B-4DF7-842D-59EA4EB93324}" type="datetimeFigureOut">
              <a:rPr kumimoji="1" lang="ja-JP" altLang="en-US" smtClean="0"/>
              <a:t>2020/3/30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B16DDB-0947-4B10-B414-A752C024D82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062138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B16DDB-0947-4B10-B414-A752C024D82B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820606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ボードに関するコメント等を追記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B16DDB-0947-4B10-B414-A752C024D82B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437027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4"/>
            <a:ext cx="7848600" cy="1927225"/>
          </a:xfrm>
        </p:spPr>
        <p:txBody>
          <a:bodyPr anchor="b">
            <a:noAutofit/>
          </a:bodyPr>
          <a:lstStyle>
            <a:lvl1pPr>
              <a:defRPr sz="3038" b="1" cap="none" baseline="0">
                <a:solidFill>
                  <a:schemeClr val="tx1"/>
                </a:solidFill>
              </a:defRPr>
            </a:lvl1pPr>
          </a:lstStyle>
          <a:p>
            <a:r>
              <a:rPr lang="ja-JP" altLang="en-US" dirty="0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2571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5143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7715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2858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5430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8002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ja-JP" altLang="en-US" dirty="0"/>
              <a:t>マスター サブタイトルの書式設定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5688"/>
            <a:ext cx="2413000" cy="2092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rgbClr val="FFFFFF"/>
                </a:solidFill>
              </a:defRPr>
            </a:lvl1pPr>
          </a:lstStyle>
          <a:p>
            <a:r>
              <a:rPr lang="en-US" altLang="ja-JP"/>
              <a:t>2020/3/9</a:t>
            </a:r>
            <a:endParaRPr lang="ja-JP" altLang="en-US"/>
          </a:p>
        </p:txBody>
      </p:sp>
      <p:sp>
        <p:nvSpPr>
          <p:cNvPr id="1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53418" y="5690"/>
            <a:ext cx="4895850" cy="2149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100">
                <a:solidFill>
                  <a:srgbClr val="FFFFFF"/>
                </a:solidFill>
              </a:defRPr>
            </a:lvl1pPr>
          </a:lstStyle>
          <a:p>
            <a:r>
              <a:rPr lang="ja-JP" altLang="en-US"/>
              <a:t>引継ぎ資料</a:t>
            </a:r>
          </a:p>
        </p:txBody>
      </p:sp>
      <p:sp>
        <p:nvSpPr>
          <p:cNvPr id="1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49269" y="5688"/>
            <a:ext cx="1066800" cy="2092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</a:defRPr>
            </a:lvl1pPr>
          </a:lstStyle>
          <a:p>
            <a:fld id="{BD84B515-6EF4-D642-B309-5ED90DAA2A6E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623388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2020/3/9</a:t>
            </a:r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引継ぎ資料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4B515-6EF4-D642-B309-5ED90DAA2A6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10273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2020/3/9</a:t>
            </a:r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引継ぎ資料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4B515-6EF4-D642-B309-5ED90DAA2A6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65738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3375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350"/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2020/3/9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引継ぎ資料</a:t>
            </a: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D36E4-520B-4FB0-B2CC-D864D125A6B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402830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2020/3/9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引継ぎ資料</a:t>
            </a: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D36E4-520B-4FB0-B2CC-D864D125A6B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642862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23888" y="1709741"/>
            <a:ext cx="7886700" cy="2852737"/>
          </a:xfrm>
        </p:spPr>
        <p:txBody>
          <a:bodyPr anchor="b"/>
          <a:lstStyle>
            <a:lvl1pPr>
              <a:defRPr sz="3375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3888" y="4589466"/>
            <a:ext cx="7886700" cy="1500187"/>
          </a:xfrm>
        </p:spPr>
        <p:txBody>
          <a:bodyPr/>
          <a:lstStyle>
            <a:lvl1pPr marL="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1pPr>
            <a:lvl2pPr marL="257175" indent="0">
              <a:buNone/>
              <a:defRPr sz="1125">
                <a:solidFill>
                  <a:schemeClr val="tx1">
                    <a:tint val="75000"/>
                  </a:schemeClr>
                </a:solidFill>
              </a:defRPr>
            </a:lvl2pPr>
            <a:lvl3pPr marL="514350" indent="0">
              <a:buNone/>
              <a:defRPr sz="1013">
                <a:solidFill>
                  <a:schemeClr val="tx1">
                    <a:tint val="75000"/>
                  </a:schemeClr>
                </a:solidFill>
              </a:defRPr>
            </a:lvl3pPr>
            <a:lvl4pPr marL="77152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4pPr>
            <a:lvl5pPr marL="102870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5pPr>
            <a:lvl6pPr marL="128587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6pPr>
            <a:lvl7pPr marL="154305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7pPr>
            <a:lvl8pPr marL="180022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8pPr>
            <a:lvl9pPr marL="205740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2020/3/9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引継ぎ資料</a:t>
            </a: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D36E4-520B-4FB0-B2CC-D864D125A6B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6350808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2020/3/9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引継ぎ資料</a:t>
            </a:r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D36E4-520B-4FB0-B2CC-D864D125A6B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502427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29841" y="365128"/>
            <a:ext cx="78867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35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4629151" y="1681163"/>
            <a:ext cx="3887391" cy="823912"/>
          </a:xfrm>
        </p:spPr>
        <p:txBody>
          <a:bodyPr anchor="b"/>
          <a:lstStyle>
            <a:lvl1pPr marL="0" indent="0">
              <a:buNone/>
              <a:defRPr sz="135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4629151" y="2505075"/>
            <a:ext cx="3887391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2020/3/9</a:t>
            </a:r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引継ぎ資料</a:t>
            </a:r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D36E4-520B-4FB0-B2CC-D864D125A6B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5448060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2020/3/9</a:t>
            </a:r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引継ぎ資料</a:t>
            </a: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D36E4-520B-4FB0-B2CC-D864D125A6B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603535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2020/3/9</a:t>
            </a:r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引継ぎ資料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D36E4-520B-4FB0-B2CC-D864D125A6B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517439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18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>
              <a:defRPr sz="1800"/>
            </a:lvl1pPr>
            <a:lvl2pPr>
              <a:defRPr sz="1575"/>
            </a:lvl2pPr>
            <a:lvl3pPr>
              <a:defRPr sz="1350"/>
            </a:lvl3pPr>
            <a:lvl4pPr>
              <a:defRPr sz="1125"/>
            </a:lvl4pPr>
            <a:lvl5pPr>
              <a:defRPr sz="1125"/>
            </a:lvl5pPr>
            <a:lvl6pPr>
              <a:defRPr sz="1125"/>
            </a:lvl6pPr>
            <a:lvl7pPr>
              <a:defRPr sz="1125"/>
            </a:lvl7pPr>
            <a:lvl8pPr>
              <a:defRPr sz="1125"/>
            </a:lvl8pPr>
            <a:lvl9pPr>
              <a:defRPr sz="1125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900"/>
            </a:lvl1pPr>
            <a:lvl2pPr marL="257175" indent="0">
              <a:buNone/>
              <a:defRPr sz="788"/>
            </a:lvl2pPr>
            <a:lvl3pPr marL="514350" indent="0">
              <a:buNone/>
              <a:defRPr sz="675"/>
            </a:lvl3pPr>
            <a:lvl4pPr marL="771525" indent="0">
              <a:buNone/>
              <a:defRPr sz="563"/>
            </a:lvl4pPr>
            <a:lvl5pPr marL="1028700" indent="0">
              <a:buNone/>
              <a:defRPr sz="563"/>
            </a:lvl5pPr>
            <a:lvl6pPr marL="1285875" indent="0">
              <a:buNone/>
              <a:defRPr sz="563"/>
            </a:lvl6pPr>
            <a:lvl7pPr marL="1543050" indent="0">
              <a:buNone/>
              <a:defRPr sz="563"/>
            </a:lvl7pPr>
            <a:lvl8pPr marL="1800225" indent="0">
              <a:buNone/>
              <a:defRPr sz="563"/>
            </a:lvl8pPr>
            <a:lvl9pPr marL="2057400" indent="0">
              <a:buNone/>
              <a:defRPr sz="563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2020/3/9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引継ぎ資料</a:t>
            </a:r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D36E4-520B-4FB0-B2CC-D864D125A6B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885446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ja-JP" altLang="en-US" dirty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0"/>
              </a:spcBef>
              <a:spcAft>
                <a:spcPts val="1200"/>
              </a:spcAft>
              <a:defRPr/>
            </a:lvl1pPr>
            <a:lvl2pPr>
              <a:spcBef>
                <a:spcPts val="0"/>
              </a:spcBef>
              <a:spcAft>
                <a:spcPts val="1200"/>
              </a:spcAft>
              <a:defRPr/>
            </a:lvl2pPr>
            <a:lvl3pPr>
              <a:spcBef>
                <a:spcPts val="0"/>
              </a:spcBef>
              <a:spcAft>
                <a:spcPts val="1200"/>
              </a:spcAft>
              <a:defRPr/>
            </a:lvl3pPr>
            <a:lvl4pPr>
              <a:spcBef>
                <a:spcPts val="0"/>
              </a:spcBef>
              <a:spcAft>
                <a:spcPts val="1200"/>
              </a:spcAft>
              <a:defRPr/>
            </a:lvl4pPr>
            <a:lvl5pPr>
              <a:spcBef>
                <a:spcPts val="0"/>
              </a:spcBef>
              <a:spcAft>
                <a:spcPts val="1200"/>
              </a:spcAft>
              <a:defRPr/>
            </a:lvl5pPr>
          </a:lstStyle>
          <a:p>
            <a:pPr lvl="0"/>
            <a:r>
              <a:rPr lang="ja-JP" altLang="en-US" dirty="0"/>
              <a:t>マスター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2020/3/9</a:t>
            </a:r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引継ぎ資料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49269" y="5688"/>
            <a:ext cx="1066800" cy="2092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</a:defRPr>
            </a:lvl1pPr>
          </a:lstStyle>
          <a:p>
            <a:fld id="{BD84B515-6EF4-D642-B309-5ED90DAA2A6E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0454947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18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 marL="0" indent="0">
              <a:buNone/>
              <a:defRPr sz="1800"/>
            </a:lvl1pPr>
            <a:lvl2pPr marL="257175" indent="0">
              <a:buNone/>
              <a:defRPr sz="1575"/>
            </a:lvl2pPr>
            <a:lvl3pPr marL="514350" indent="0">
              <a:buNone/>
              <a:defRPr sz="1350"/>
            </a:lvl3pPr>
            <a:lvl4pPr marL="771525" indent="0">
              <a:buNone/>
              <a:defRPr sz="1125"/>
            </a:lvl4pPr>
            <a:lvl5pPr marL="1028700" indent="0">
              <a:buNone/>
              <a:defRPr sz="1125"/>
            </a:lvl5pPr>
            <a:lvl6pPr marL="1285875" indent="0">
              <a:buNone/>
              <a:defRPr sz="1125"/>
            </a:lvl6pPr>
            <a:lvl7pPr marL="1543050" indent="0">
              <a:buNone/>
              <a:defRPr sz="1125"/>
            </a:lvl7pPr>
            <a:lvl8pPr marL="1800225" indent="0">
              <a:buNone/>
              <a:defRPr sz="1125"/>
            </a:lvl8pPr>
            <a:lvl9pPr marL="2057400" indent="0">
              <a:buNone/>
              <a:defRPr sz="1125"/>
            </a:lvl9pPr>
          </a:lstStyle>
          <a:p>
            <a:r>
              <a:rPr kumimoji="1" lang="ja-JP" altLang="en-US"/>
              <a:t>プレースホルダーまでドラッグするかアイコンをクリックして図を追加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900"/>
            </a:lvl1pPr>
            <a:lvl2pPr marL="257175" indent="0">
              <a:buNone/>
              <a:defRPr sz="788"/>
            </a:lvl2pPr>
            <a:lvl3pPr marL="514350" indent="0">
              <a:buNone/>
              <a:defRPr sz="675"/>
            </a:lvl3pPr>
            <a:lvl4pPr marL="771525" indent="0">
              <a:buNone/>
              <a:defRPr sz="563"/>
            </a:lvl4pPr>
            <a:lvl5pPr marL="1028700" indent="0">
              <a:buNone/>
              <a:defRPr sz="563"/>
            </a:lvl5pPr>
            <a:lvl6pPr marL="1285875" indent="0">
              <a:buNone/>
              <a:defRPr sz="563"/>
            </a:lvl6pPr>
            <a:lvl7pPr marL="1543050" indent="0">
              <a:buNone/>
              <a:defRPr sz="563"/>
            </a:lvl7pPr>
            <a:lvl8pPr marL="1800225" indent="0">
              <a:buNone/>
              <a:defRPr sz="563"/>
            </a:lvl8pPr>
            <a:lvl9pPr marL="2057400" indent="0">
              <a:buNone/>
              <a:defRPr sz="563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2020/3/9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引継ぎ資料</a:t>
            </a:r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D36E4-520B-4FB0-B2CC-D864D125A6B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5595382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2020/3/9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引継ぎ資料</a:t>
            </a: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D36E4-520B-4FB0-B2CC-D864D125A6B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0273154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628651" y="365125"/>
            <a:ext cx="5800725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2020/3/9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引継ぎ資料</a:t>
            </a: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D36E4-520B-4FB0-B2CC-D864D125A6B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167895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1"/>
            <a:ext cx="7772400" cy="2200275"/>
          </a:xfrm>
        </p:spPr>
        <p:txBody>
          <a:bodyPr anchor="b">
            <a:normAutofit/>
          </a:bodyPr>
          <a:lstStyle>
            <a:lvl1pPr algn="l">
              <a:defRPr sz="2700" b="0" cap="all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8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1350">
                <a:solidFill>
                  <a:schemeClr val="tx2"/>
                </a:solidFill>
              </a:defRPr>
            </a:lvl1pPr>
            <a:lvl2pPr marL="257175" indent="0">
              <a:buNone/>
              <a:defRPr sz="1013">
                <a:solidFill>
                  <a:schemeClr val="tx1">
                    <a:tint val="75000"/>
                  </a:schemeClr>
                </a:solidFill>
              </a:defRPr>
            </a:lvl2pPr>
            <a:lvl3pPr marL="51435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3pPr>
            <a:lvl4pPr marL="771525" indent="0">
              <a:buNone/>
              <a:defRPr sz="788">
                <a:solidFill>
                  <a:schemeClr val="tx1">
                    <a:tint val="75000"/>
                  </a:schemeClr>
                </a:solidFill>
              </a:defRPr>
            </a:lvl4pPr>
            <a:lvl5pPr marL="1028700" indent="0">
              <a:buNone/>
              <a:defRPr sz="788">
                <a:solidFill>
                  <a:schemeClr val="tx1">
                    <a:tint val="75000"/>
                  </a:schemeClr>
                </a:solidFill>
              </a:defRPr>
            </a:lvl5pPr>
            <a:lvl6pPr marL="1285875" indent="0">
              <a:buNone/>
              <a:defRPr sz="788">
                <a:solidFill>
                  <a:schemeClr val="tx1">
                    <a:tint val="75000"/>
                  </a:schemeClr>
                </a:solidFill>
              </a:defRPr>
            </a:lvl6pPr>
            <a:lvl7pPr marL="1543050" indent="0">
              <a:buNone/>
              <a:defRPr sz="788">
                <a:solidFill>
                  <a:schemeClr val="tx1">
                    <a:tint val="75000"/>
                  </a:schemeClr>
                </a:solidFill>
              </a:defRPr>
            </a:lvl7pPr>
            <a:lvl8pPr marL="1800225" indent="0">
              <a:buNone/>
              <a:defRPr sz="788">
                <a:solidFill>
                  <a:schemeClr val="tx1">
                    <a:tint val="75000"/>
                  </a:schemeClr>
                </a:solidFill>
              </a:defRPr>
            </a:lvl8pPr>
            <a:lvl9pPr marL="2057400" indent="0">
              <a:buNone/>
              <a:defRPr sz="78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2020/3/9</a:t>
            </a:r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引継ぎ資料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4B515-6EF4-D642-B309-5ED90DAA2A6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92677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18213"/>
            <a:ext cx="4038600" cy="5073445"/>
          </a:xfrm>
        </p:spPr>
        <p:txBody>
          <a:bodyPr/>
          <a:lstStyle>
            <a:lvl1pPr>
              <a:defRPr sz="1575"/>
            </a:lvl1pPr>
            <a:lvl2pPr>
              <a:defRPr sz="1350"/>
            </a:lvl2pPr>
            <a:lvl3pPr>
              <a:defRPr sz="1125"/>
            </a:lvl3pPr>
            <a:lvl4pPr>
              <a:defRPr sz="1013"/>
            </a:lvl4pPr>
            <a:lvl5pPr>
              <a:defRPr sz="1013"/>
            </a:lvl5pPr>
            <a:lvl6pPr>
              <a:defRPr sz="1013"/>
            </a:lvl6pPr>
            <a:lvl7pPr>
              <a:defRPr sz="1013"/>
            </a:lvl7pPr>
            <a:lvl8pPr>
              <a:defRPr sz="1013"/>
            </a:lvl8pPr>
            <a:lvl9pPr>
              <a:defRPr sz="1013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18213"/>
            <a:ext cx="4038600" cy="5073445"/>
          </a:xfrm>
        </p:spPr>
        <p:txBody>
          <a:bodyPr/>
          <a:lstStyle>
            <a:lvl1pPr>
              <a:defRPr sz="1575"/>
            </a:lvl1pPr>
            <a:lvl2pPr>
              <a:defRPr sz="1350"/>
            </a:lvl2pPr>
            <a:lvl3pPr>
              <a:defRPr sz="1125"/>
            </a:lvl3pPr>
            <a:lvl4pPr>
              <a:defRPr sz="1013"/>
            </a:lvl4pPr>
            <a:lvl5pPr>
              <a:defRPr sz="1013"/>
            </a:lvl5pPr>
            <a:lvl6pPr>
              <a:defRPr sz="1013"/>
            </a:lvl6pPr>
            <a:lvl7pPr>
              <a:defRPr sz="1013"/>
            </a:lvl7pPr>
            <a:lvl8pPr>
              <a:defRPr sz="1013"/>
            </a:lvl8pPr>
            <a:lvl9pPr>
              <a:defRPr sz="1013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2020/3/9</a:t>
            </a:r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引継ぎ資料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4B515-6EF4-D642-B309-5ED90DAA2A6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531837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18211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1125" b="0">
                <a:solidFill>
                  <a:schemeClr val="tx2"/>
                </a:solidFill>
              </a:defRPr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957975"/>
            <a:ext cx="3931920" cy="4431715"/>
          </a:xfrm>
        </p:spPr>
        <p:txBody>
          <a:bodyPr/>
          <a:lstStyle>
            <a:lvl1pPr>
              <a:defRPr sz="1350"/>
            </a:lvl1pPr>
            <a:lvl2pPr>
              <a:defRPr sz="1125"/>
            </a:lvl2pPr>
            <a:lvl3pPr>
              <a:defRPr sz="1013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318211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1125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1957975"/>
            <a:ext cx="3931920" cy="4431715"/>
          </a:xfrm>
        </p:spPr>
        <p:txBody>
          <a:bodyPr/>
          <a:lstStyle>
            <a:lvl1pPr>
              <a:defRPr sz="1350"/>
            </a:lvl1pPr>
            <a:lvl2pPr>
              <a:defRPr sz="1125"/>
            </a:lvl2pPr>
            <a:lvl3pPr>
              <a:defRPr sz="1013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2020/3/9</a:t>
            </a:r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引継ぎ資料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4B515-6EF4-D642-B309-5ED90DAA2A6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4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98304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2020/3/9</a:t>
            </a:r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引継ぎ資料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4B515-6EF4-D642-B309-5ED90DAA2A6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690706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2020/3/9</a:t>
            </a:r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引継ぎ資料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4B515-6EF4-D642-B309-5ED90DAA2A6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668951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1350" b="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1800"/>
            </a:lvl1pPr>
            <a:lvl2pPr>
              <a:defRPr sz="1575"/>
            </a:lvl2pPr>
            <a:lvl3pPr>
              <a:defRPr sz="1350"/>
            </a:lvl3pPr>
            <a:lvl4pPr>
              <a:defRPr sz="1125"/>
            </a:lvl4pPr>
            <a:lvl5pPr>
              <a:defRPr sz="1125"/>
            </a:lvl5pPr>
            <a:lvl6pPr>
              <a:defRPr sz="1125"/>
            </a:lvl6pPr>
            <a:lvl7pPr>
              <a:defRPr sz="1125"/>
            </a:lvl7pPr>
            <a:lvl8pPr>
              <a:defRPr sz="1125"/>
            </a:lvl8pPr>
            <a:lvl9pPr>
              <a:defRPr sz="1125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6"/>
            <a:ext cx="2139696" cy="4243615"/>
          </a:xfrm>
        </p:spPr>
        <p:txBody>
          <a:bodyPr/>
          <a:lstStyle>
            <a:lvl1pPr marL="0" indent="0">
              <a:buNone/>
              <a:defRPr sz="788"/>
            </a:lvl1pPr>
            <a:lvl2pPr marL="257175" indent="0">
              <a:buNone/>
              <a:defRPr sz="675"/>
            </a:lvl2pPr>
            <a:lvl3pPr marL="514350" indent="0">
              <a:buNone/>
              <a:defRPr sz="563"/>
            </a:lvl3pPr>
            <a:lvl4pPr marL="771525" indent="0">
              <a:buNone/>
              <a:defRPr sz="506"/>
            </a:lvl4pPr>
            <a:lvl5pPr marL="1028700" indent="0">
              <a:buNone/>
              <a:defRPr sz="506"/>
            </a:lvl5pPr>
            <a:lvl6pPr marL="1285875" indent="0">
              <a:buNone/>
              <a:defRPr sz="506"/>
            </a:lvl6pPr>
            <a:lvl7pPr marL="1543050" indent="0">
              <a:buNone/>
              <a:defRPr sz="506"/>
            </a:lvl7pPr>
            <a:lvl8pPr marL="1800225" indent="0">
              <a:buNone/>
              <a:defRPr sz="506"/>
            </a:lvl8pPr>
            <a:lvl9pPr marL="2057400" indent="0">
              <a:buNone/>
              <a:defRPr sz="506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2020/3/9</a:t>
            </a:r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引継ぎ資料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4B515-6EF4-D642-B309-5ED90DAA2A6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8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93970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1350" b="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1800"/>
            </a:lvl1pPr>
            <a:lvl2pPr marL="257175" indent="0">
              <a:buNone/>
              <a:defRPr sz="1575"/>
            </a:lvl2pPr>
            <a:lvl3pPr marL="514350" indent="0">
              <a:buNone/>
              <a:defRPr sz="1350"/>
            </a:lvl3pPr>
            <a:lvl4pPr marL="771525" indent="0">
              <a:buNone/>
              <a:defRPr sz="1125"/>
            </a:lvl4pPr>
            <a:lvl5pPr marL="1028700" indent="0">
              <a:buNone/>
              <a:defRPr sz="1125"/>
            </a:lvl5pPr>
            <a:lvl6pPr marL="1285875" indent="0">
              <a:buNone/>
              <a:defRPr sz="1125"/>
            </a:lvl6pPr>
            <a:lvl7pPr marL="1543050" indent="0">
              <a:buNone/>
              <a:defRPr sz="1125"/>
            </a:lvl7pPr>
            <a:lvl8pPr marL="1800225" indent="0">
              <a:buNone/>
              <a:defRPr sz="1125"/>
            </a:lvl8pPr>
            <a:lvl9pPr marL="2057400" indent="0">
              <a:buNone/>
              <a:defRPr sz="1125"/>
            </a:lvl9pPr>
          </a:lstStyle>
          <a:p>
            <a:r>
              <a:rPr lang="ja-JP" altLang="en-US"/>
              <a:t>プレースホルダーまでドラッグするかアイコンをクリックして図を追加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788"/>
            </a:lvl1pPr>
            <a:lvl2pPr marL="257175" indent="0">
              <a:buNone/>
              <a:defRPr sz="675"/>
            </a:lvl2pPr>
            <a:lvl3pPr marL="514350" indent="0">
              <a:buNone/>
              <a:defRPr sz="563"/>
            </a:lvl3pPr>
            <a:lvl4pPr marL="771525" indent="0">
              <a:buNone/>
              <a:defRPr sz="506"/>
            </a:lvl4pPr>
            <a:lvl5pPr marL="1028700" indent="0">
              <a:buNone/>
              <a:defRPr sz="506"/>
            </a:lvl5pPr>
            <a:lvl6pPr marL="1285875" indent="0">
              <a:buNone/>
              <a:defRPr sz="506"/>
            </a:lvl6pPr>
            <a:lvl7pPr marL="1543050" indent="0">
              <a:buNone/>
              <a:defRPr sz="506"/>
            </a:lvl7pPr>
            <a:lvl8pPr marL="1800225" indent="0">
              <a:buNone/>
              <a:defRPr sz="506"/>
            </a:lvl8pPr>
            <a:lvl9pPr marL="2057400" indent="0">
              <a:buNone/>
              <a:defRPr sz="506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2020/3/9</a:t>
            </a:r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引継ぎ資料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4B515-6EF4-D642-B309-5ED90DAA2A6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23994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7592" y="418882"/>
            <a:ext cx="8910083" cy="7010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 dirty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7592" y="1318018"/>
            <a:ext cx="8910083" cy="51589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dirty="0"/>
              <a:t>マスター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22078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5688"/>
            <a:ext cx="2413000" cy="2092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rgbClr val="FFFFFF"/>
                </a:solidFill>
              </a:defRPr>
            </a:lvl1pPr>
          </a:lstStyle>
          <a:p>
            <a:r>
              <a:rPr lang="en-US" altLang="ja-JP"/>
              <a:t>2020/3/9</a:t>
            </a:r>
            <a:endParaRPr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53418" y="5690"/>
            <a:ext cx="4895850" cy="2149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100">
                <a:solidFill>
                  <a:srgbClr val="FFFFFF"/>
                </a:solidFill>
              </a:defRPr>
            </a:lvl1pPr>
          </a:lstStyle>
          <a:p>
            <a:r>
              <a:rPr lang="ja-JP" altLang="en-US"/>
              <a:t>引継ぎ資料</a:t>
            </a:r>
            <a:endParaRPr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49269" y="5688"/>
            <a:ext cx="1066800" cy="2092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</a:defRPr>
            </a:lvl1pPr>
          </a:lstStyle>
          <a:p>
            <a:fld id="{BD84B515-6EF4-D642-B309-5ED90DAA2A6E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9" name="Rectangle 6"/>
          <p:cNvSpPr/>
          <p:nvPr/>
        </p:nvSpPr>
        <p:spPr>
          <a:xfrm>
            <a:off x="0" y="6680978"/>
            <a:ext cx="9144000" cy="17702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3" name="平行四辺形 12"/>
          <p:cNvSpPr/>
          <p:nvPr/>
        </p:nvSpPr>
        <p:spPr>
          <a:xfrm>
            <a:off x="6084168" y="6680978"/>
            <a:ext cx="2538282" cy="177022"/>
          </a:xfrm>
          <a:prstGeom prst="parallelogram">
            <a:avLst>
              <a:gd name="adj" fmla="val 324657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013"/>
          </a:p>
        </p:txBody>
      </p:sp>
      <p:sp>
        <p:nvSpPr>
          <p:cNvPr id="14" name="正方形/長方形 13"/>
          <p:cNvSpPr/>
          <p:nvPr/>
        </p:nvSpPr>
        <p:spPr>
          <a:xfrm>
            <a:off x="6948265" y="6680978"/>
            <a:ext cx="2202009" cy="17702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013"/>
          </a:p>
        </p:txBody>
      </p:sp>
      <p:sp>
        <p:nvSpPr>
          <p:cNvPr id="12" name="Footer Placeholder 4"/>
          <p:cNvSpPr txBox="1">
            <a:spLocks/>
          </p:cNvSpPr>
          <p:nvPr/>
        </p:nvSpPr>
        <p:spPr>
          <a:xfrm>
            <a:off x="6290937" y="6714731"/>
            <a:ext cx="3113838" cy="109519"/>
          </a:xfrm>
          <a:prstGeom prst="rect">
            <a:avLst/>
          </a:prstGeom>
        </p:spPr>
        <p:txBody>
          <a:bodyPr vert="horz" lIns="51435" tIns="25718" rIns="51435" bIns="25718" rtlCol="0" anchor="ctr"/>
          <a:lstStyle>
            <a:defPPr>
              <a:defRPr lang="ja-JP"/>
            </a:defPPr>
            <a:lvl1pPr marL="0" algn="ctr" defTabSz="914400" rtl="0" eaLnBrk="1" latinLnBrk="0" hangingPunct="1">
              <a:defRPr kumimoji="1"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975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ja-JP" sz="975" b="1" dirty="0">
                <a:solidFill>
                  <a:schemeClr val="bg1">
                    <a:lumMod val="50000"/>
                  </a:schemeClr>
                </a:solidFill>
              </a:rPr>
              <a:t>PEAR-LAB</a:t>
            </a:r>
            <a:r>
              <a:rPr lang="en-US" altLang="ja-JP" sz="975" b="1" baseline="0" dirty="0">
                <a:solidFill>
                  <a:schemeClr val="bg1">
                    <a:lumMod val="50000"/>
                  </a:schemeClr>
                </a:solidFill>
              </a:rPr>
              <a:t>   </a:t>
            </a:r>
            <a:r>
              <a:rPr lang="en-US" altLang="ja-JP" sz="975" dirty="0">
                <a:solidFill>
                  <a:schemeClr val="bg1">
                    <a:lumMod val="50000"/>
                  </a:schemeClr>
                </a:solidFill>
              </a:rPr>
              <a:t>Utsunomiya Univ.</a:t>
            </a:r>
            <a:endParaRPr lang="ja-JP" altLang="en-US" sz="975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6" name="図 15"/>
          <p:cNvPicPr>
            <a:picLocks noChangeAspect="1"/>
          </p:cNvPicPr>
          <p:nvPr/>
        </p:nvPicPr>
        <p:blipFill>
          <a:blip r:embed="rId13" cstate="print">
            <a:duotone>
              <a:prstClr val="black"/>
              <a:schemeClr val="accent5">
                <a:lumMod val="40000"/>
                <a:lumOff val="6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6449" y="5194687"/>
            <a:ext cx="1574803" cy="157480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20594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l" defTabSz="514350" rtl="0" eaLnBrk="1" latinLnBrk="0" hangingPunct="1">
        <a:spcBef>
          <a:spcPct val="0"/>
        </a:spcBef>
        <a:buNone/>
        <a:defRPr kumimoji="1" sz="3200" b="1" kern="1200" spc="-56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85750" indent="-285750" algn="l" defTabSz="514350" rtl="0" eaLnBrk="1" latinLnBrk="0" hangingPunct="1">
        <a:spcBef>
          <a:spcPts val="0"/>
        </a:spcBef>
        <a:spcAft>
          <a:spcPts val="1200"/>
        </a:spcAft>
        <a:buClr>
          <a:schemeClr val="accent1"/>
        </a:buClr>
        <a:buSzPct val="85000"/>
        <a:buFont typeface="Arial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40055" indent="-285750" algn="l" defTabSz="514350" rtl="0" eaLnBrk="1" latinLnBrk="0" hangingPunct="1">
        <a:spcBef>
          <a:spcPts val="0"/>
        </a:spcBef>
        <a:spcAft>
          <a:spcPts val="1200"/>
        </a:spcAft>
        <a:buClr>
          <a:schemeClr val="accent1"/>
        </a:buClr>
        <a:buSzPct val="85000"/>
        <a:buFont typeface="Arial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594360" indent="-285750" algn="l" defTabSz="514350" rtl="0" eaLnBrk="1" latinLnBrk="0" hangingPunct="1">
        <a:spcBef>
          <a:spcPts val="0"/>
        </a:spcBef>
        <a:spcAft>
          <a:spcPts val="1200"/>
        </a:spcAft>
        <a:buClr>
          <a:schemeClr val="accent1"/>
        </a:buClr>
        <a:buSzPct val="90000"/>
        <a:buFont typeface="Arial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748665" indent="-285750" algn="l" defTabSz="514350" rtl="0" eaLnBrk="1" latinLnBrk="0" hangingPunct="1">
        <a:spcBef>
          <a:spcPts val="0"/>
        </a:spcBef>
        <a:spcAft>
          <a:spcPts val="1200"/>
        </a:spcAft>
        <a:buClr>
          <a:schemeClr val="accent1"/>
        </a:buClr>
        <a:buFont typeface="Arial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852488" indent="-173038" algn="l" defTabSz="514350" rtl="0" eaLnBrk="1" latinLnBrk="0" hangingPunct="1">
        <a:spcBef>
          <a:spcPts val="0"/>
        </a:spcBef>
        <a:spcAft>
          <a:spcPts val="1200"/>
        </a:spcAft>
        <a:buClr>
          <a:schemeClr val="accent1"/>
        </a:buClr>
        <a:buSzPct val="100000"/>
        <a:buFont typeface="Arial" charset="0"/>
        <a:buChar char="•"/>
        <a:tabLst/>
        <a:defRPr kumimoji="1" sz="16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771525" indent="-102870" algn="l" defTabSz="51435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kumimoji="1" sz="731" kern="1200">
          <a:solidFill>
            <a:schemeClr val="tx1"/>
          </a:solidFill>
          <a:latin typeface="+mn-lt"/>
          <a:ea typeface="+mn-ea"/>
          <a:cs typeface="+mn-cs"/>
        </a:defRPr>
      </a:lvl6pPr>
      <a:lvl7pPr marL="874395" indent="-102870" algn="l" defTabSz="51435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kumimoji="1" sz="731" kern="1200">
          <a:solidFill>
            <a:schemeClr val="tx1"/>
          </a:solidFill>
          <a:latin typeface="+mn-lt"/>
          <a:ea typeface="+mn-ea"/>
          <a:cs typeface="+mn-cs"/>
        </a:defRPr>
      </a:lvl7pPr>
      <a:lvl8pPr marL="977265" indent="-102870" algn="l" defTabSz="51435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kumimoji="1" sz="731" kern="1200">
          <a:solidFill>
            <a:schemeClr val="tx1"/>
          </a:solidFill>
          <a:latin typeface="+mn-lt"/>
          <a:ea typeface="+mn-ea"/>
          <a:cs typeface="+mn-cs"/>
        </a:defRPr>
      </a:lvl8pPr>
      <a:lvl9pPr marL="1080135" indent="-102870" algn="l" defTabSz="51435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kumimoji="1" sz="73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kumimoji="1"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kumimoji="1"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kumimoji="1"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kumimoji="1"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kumimoji="1"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kumimoji="1"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kumimoji="1"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kumimoji="1"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kumimoji="1"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628650" y="365128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kumimoji="1" lang="en-US" altLang="ja-JP"/>
              <a:t>2020/3/9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kumimoji="1" lang="ja-JP" altLang="en-US"/>
              <a:t>引継ぎ資料</a:t>
            </a: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AD36E4-520B-4FB0-B2CC-D864D125A6B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375857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/>
  <p:txStyles>
    <p:titleStyle>
      <a:lvl1pPr algn="l" defTabSz="514350" rtl="0" eaLnBrk="1" latinLnBrk="0" hangingPunct="1">
        <a:lnSpc>
          <a:spcPct val="90000"/>
        </a:lnSpc>
        <a:spcBef>
          <a:spcPct val="0"/>
        </a:spcBef>
        <a:buNone/>
        <a:defRPr kumimoji="1" sz="247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28588" indent="-128588" algn="l" defTabSz="514350" rtl="0" eaLnBrk="1" latinLnBrk="0" hangingPunct="1">
        <a:lnSpc>
          <a:spcPct val="90000"/>
        </a:lnSpc>
        <a:spcBef>
          <a:spcPts val="563"/>
        </a:spcBef>
        <a:buFont typeface="Arial" panose="020B0604020202020204" pitchFamily="34" charset="0"/>
        <a:buChar char="•"/>
        <a:defRPr kumimoji="1" sz="1575" kern="1200">
          <a:solidFill>
            <a:schemeClr val="tx1"/>
          </a:solidFill>
          <a:latin typeface="+mn-lt"/>
          <a:ea typeface="+mn-ea"/>
          <a:cs typeface="+mn-cs"/>
        </a:defRPr>
      </a:lvl1pPr>
      <a:lvl2pPr marL="3857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429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kumimoji="1" sz="1125" kern="1200">
          <a:solidFill>
            <a:schemeClr val="tx1"/>
          </a:solidFill>
          <a:latin typeface="+mn-lt"/>
          <a:ea typeface="+mn-ea"/>
          <a:cs typeface="+mn-cs"/>
        </a:defRPr>
      </a:lvl3pPr>
      <a:lvl4pPr marL="9001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kumimoji="1"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1572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kumimoji="1"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kumimoji="1"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kumimoji="1"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kumimoji="1"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kumimoji="1"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514350" rtl="0" eaLnBrk="1" latinLnBrk="0" hangingPunct="1">
        <a:defRPr kumimoji="1"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kumimoji="1"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kumimoji="1"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kumimoji="1"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kumimoji="1"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kumimoji="1"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kumimoji="1"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kumimoji="1"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kumimoji="1"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ja-JP" altLang="en-US" dirty="0"/>
              <a:t>引継ぎに関する資料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ja-JP" dirty="0"/>
              <a:t>2019</a:t>
            </a:r>
            <a:r>
              <a:rPr kumimoji="1" lang="ja-JP" altLang="en-US" dirty="0"/>
              <a:t>年度修了 新井 健太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kumimoji="1" lang="en-US" altLang="ja-JP"/>
              <a:t>2020/3/9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kumimoji="1" lang="ja-JP" altLang="en-US"/>
              <a:t>引継ぎ資料</a:t>
            </a: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D84B515-6EF4-D642-B309-5ED90DAA2A6E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399814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EF184C2-E385-49E5-8730-816CAA7C2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Xilinx </a:t>
            </a:r>
            <a:r>
              <a:rPr lang="en-US" altLang="ja-JP" dirty="0" err="1"/>
              <a:t>Vivado</a:t>
            </a:r>
            <a:r>
              <a:rPr lang="en-US" altLang="ja-JP" dirty="0"/>
              <a:t> 2015.2 </a:t>
            </a:r>
            <a:r>
              <a:rPr lang="en-US" altLang="ja-JP" dirty="0" err="1"/>
              <a:t>Zedboard</a:t>
            </a:r>
            <a:r>
              <a:rPr lang="en-US" altLang="ja-JP" dirty="0"/>
              <a:t>/</a:t>
            </a:r>
            <a:r>
              <a:rPr lang="en-US" altLang="ja-JP" dirty="0" err="1"/>
              <a:t>Zybo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206A556-DFB9-442D-A9D0-0880615BDE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33797" y="2317314"/>
            <a:ext cx="4803878" cy="4159685"/>
          </a:xfrm>
        </p:spPr>
        <p:txBody>
          <a:bodyPr/>
          <a:lstStyle/>
          <a:p>
            <a:r>
              <a:rPr kumimoji="1" lang="en-US" altLang="ja-JP" dirty="0"/>
              <a:t>Workshop</a:t>
            </a:r>
            <a:r>
              <a:rPr kumimoji="1" lang="ja-JP" altLang="en-US" dirty="0"/>
              <a:t>で配布されたテキスト</a:t>
            </a:r>
            <a:endParaRPr kumimoji="1" lang="en-US" altLang="ja-JP" dirty="0"/>
          </a:p>
          <a:p>
            <a:r>
              <a:rPr lang="en-US" altLang="ja-JP" dirty="0" err="1"/>
              <a:t>Zedboard</a:t>
            </a:r>
            <a:r>
              <a:rPr lang="en-US" altLang="ja-JP" dirty="0"/>
              <a:t>/</a:t>
            </a:r>
            <a:r>
              <a:rPr lang="en-US" altLang="ja-JP" dirty="0" err="1"/>
              <a:t>Zybo</a:t>
            </a:r>
            <a:r>
              <a:rPr lang="ja-JP" altLang="en-US" dirty="0"/>
              <a:t>で画像処理回路を開発する</a:t>
            </a:r>
            <a:endParaRPr lang="en-US" altLang="ja-JP" dirty="0"/>
          </a:p>
          <a:p>
            <a:r>
              <a:rPr kumimoji="1" lang="en-US" altLang="ja-JP" dirty="0"/>
              <a:t>Zynq</a:t>
            </a:r>
            <a:r>
              <a:rPr lang="ja-JP" altLang="en-US" dirty="0"/>
              <a:t>で開発したい人は取り組むと良いかも</a:t>
            </a:r>
            <a:endParaRPr kumimoji="1" lang="ja-JP" altLang="en-US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30B9694-1F11-4A4A-BC88-C4692762C3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2020/3/9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461040E7-7050-4242-83E2-13AEE6FE0B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引継ぎ資料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6906E55-F30F-49A9-B820-6C9EFFAE00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D84B515-6EF4-D642-B309-5ED90DAA2A6E}" type="slidenum">
              <a:rPr lang="ja-JP" altLang="en-US" smtClean="0"/>
              <a:pPr/>
              <a:t>10</a:t>
            </a:fld>
            <a:endParaRPr lang="ja-JP" altLang="en-US" dirty="0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8CE3E577-B03E-432F-9C13-D247D327DC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141" b="15982"/>
          <a:stretch/>
        </p:blipFill>
        <p:spPr>
          <a:xfrm>
            <a:off x="127592" y="1318018"/>
            <a:ext cx="4106205" cy="5321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2108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B644F6C-A6C2-4700-89A4-14DFBB5CA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機材一覧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3F1F793-36AD-45C7-ACE8-271C5D664C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Genesys2</a:t>
            </a:r>
            <a:r>
              <a:rPr kumimoji="1" lang="ja-JP" altLang="en-US" dirty="0"/>
              <a:t> </a:t>
            </a:r>
            <a:r>
              <a:rPr kumimoji="1" lang="en-US" altLang="ja-JP" dirty="0"/>
              <a:t>x4</a:t>
            </a:r>
          </a:p>
          <a:p>
            <a:pPr lvl="1"/>
            <a:r>
              <a:rPr lang="en-US" altLang="ja-JP" dirty="0"/>
              <a:t>SMA-FMC</a:t>
            </a:r>
            <a:r>
              <a:rPr lang="ja-JP" altLang="en-US" dirty="0"/>
              <a:t>拡張ボード </a:t>
            </a:r>
            <a:r>
              <a:rPr lang="en-US" altLang="ja-JP" dirty="0"/>
              <a:t>x4</a:t>
            </a:r>
            <a:r>
              <a:rPr lang="ja-JP" altLang="en-US" dirty="0"/>
              <a:t>，</a:t>
            </a:r>
            <a:r>
              <a:rPr lang="en-US" altLang="ja-JP" dirty="0"/>
              <a:t>SMA</a:t>
            </a:r>
            <a:r>
              <a:rPr lang="ja-JP" altLang="en-US" dirty="0"/>
              <a:t>ケーブル，六角ねじ</a:t>
            </a:r>
            <a:endParaRPr lang="en-US" altLang="ja-JP" dirty="0"/>
          </a:p>
          <a:p>
            <a:r>
              <a:rPr kumimoji="1" lang="en-US" altLang="ja-JP" dirty="0"/>
              <a:t>Ultra96</a:t>
            </a:r>
          </a:p>
          <a:p>
            <a:r>
              <a:rPr lang="en-US" altLang="ja-JP" dirty="0" err="1"/>
              <a:t>Zybo</a:t>
            </a:r>
            <a:r>
              <a:rPr lang="ja-JP" altLang="en-US" dirty="0"/>
              <a:t> </a:t>
            </a:r>
            <a:r>
              <a:rPr lang="en-US" altLang="ja-JP" dirty="0"/>
              <a:t>Z7-20</a:t>
            </a:r>
            <a:r>
              <a:rPr lang="ja-JP" altLang="en-US" dirty="0"/>
              <a:t>と</a:t>
            </a:r>
            <a:r>
              <a:rPr lang="en-US" altLang="ja-JP" dirty="0" err="1"/>
              <a:t>Zybo</a:t>
            </a:r>
            <a:r>
              <a:rPr lang="ja-JP" altLang="en-US" dirty="0"/>
              <a:t>カメラ</a:t>
            </a:r>
            <a:endParaRPr lang="en-US" altLang="ja-JP" dirty="0"/>
          </a:p>
          <a:p>
            <a:r>
              <a:rPr kumimoji="1" lang="en-US" altLang="ja-JP" dirty="0" err="1"/>
              <a:t>ZedBoard</a:t>
            </a:r>
            <a:r>
              <a:rPr lang="ja-JP" altLang="en-US" dirty="0"/>
              <a:t> </a:t>
            </a:r>
            <a:r>
              <a:rPr lang="en-US" altLang="ja-JP" dirty="0"/>
              <a:t>x2</a:t>
            </a:r>
            <a:endParaRPr kumimoji="1" lang="en-US" altLang="ja-JP" dirty="0"/>
          </a:p>
          <a:p>
            <a:r>
              <a:rPr kumimoji="1" lang="en-US" altLang="ja-JP" dirty="0"/>
              <a:t>Raspberry</a:t>
            </a:r>
            <a:r>
              <a:rPr kumimoji="1" lang="ja-JP" altLang="en-US" dirty="0"/>
              <a:t> </a:t>
            </a:r>
            <a:r>
              <a:rPr kumimoji="1" lang="en-US" altLang="ja-JP" dirty="0"/>
              <a:t>Pi</a:t>
            </a:r>
            <a:r>
              <a:rPr kumimoji="1" lang="ja-JP" altLang="en-US" dirty="0"/>
              <a:t> </a:t>
            </a:r>
            <a:r>
              <a:rPr kumimoji="1" lang="en-US" altLang="ja-JP" dirty="0"/>
              <a:t>3</a:t>
            </a:r>
          </a:p>
          <a:p>
            <a:r>
              <a:rPr lang="en-US" altLang="ja-JP" dirty="0"/>
              <a:t>Arduino</a:t>
            </a:r>
          </a:p>
          <a:p>
            <a:r>
              <a:rPr lang="ja-JP" altLang="en-US" dirty="0"/>
              <a:t>オシロスコープ</a:t>
            </a:r>
            <a:endParaRPr lang="en-US" altLang="ja-JP" dirty="0"/>
          </a:p>
          <a:p>
            <a:r>
              <a:rPr lang="ja-JP" altLang="en-US" dirty="0"/>
              <a:t>謎ボード</a:t>
            </a:r>
            <a:r>
              <a:rPr lang="en-US" altLang="ja-JP" dirty="0"/>
              <a:t>(Spartan-6)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0E0AD9EF-0501-4D2D-B657-3B2DA8EE1C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2020/3/9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2BC244E-2102-469D-8959-EC20C342BA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引継ぎ資料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38C4740-0248-4ED6-980F-277951DF5C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D84B515-6EF4-D642-B309-5ED90DAA2A6E}" type="slidenum">
              <a:rPr lang="ja-JP" altLang="en-US" smtClean="0"/>
              <a:pPr/>
              <a:t>11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365511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8198956-1ED4-4E28-BF77-21B4D88A0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Genesys2</a:t>
            </a:r>
            <a:r>
              <a:rPr kumimoji="1" lang="ja-JP" altLang="en-US" dirty="0"/>
              <a:t>と付属品等</a:t>
            </a:r>
          </a:p>
        </p:txBody>
      </p:sp>
      <p:pic>
        <p:nvPicPr>
          <p:cNvPr id="8" name="コンテンツ プレースホルダー 7">
            <a:extLst>
              <a:ext uri="{FF2B5EF4-FFF2-40B4-BE49-F238E27FC236}">
                <a16:creationId xmlns:a16="http://schemas.microsoft.com/office/drawing/2014/main" id="{AA4F3B10-BF79-486D-8491-92A2C3B279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7000" y="1392003"/>
            <a:ext cx="8910638" cy="5010619"/>
          </a:xfrm>
        </p:spPr>
      </p:pic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3B55258-C081-4711-A2FA-0FEAD88B3D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2020/3/9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71D127B-D329-4AA1-9E3F-2623525814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引継ぎ資料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CD58A67-58F8-484A-B94B-C522FCEBBE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D84B515-6EF4-D642-B309-5ED90DAA2A6E}" type="slidenum">
              <a:rPr lang="ja-JP" altLang="en-US" smtClean="0"/>
              <a:pPr/>
              <a:t>12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6649179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7200471-39B5-4B77-A05B-FE3DAB865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Ultra96</a:t>
            </a:r>
            <a:endParaRPr kumimoji="1" lang="ja-JP" altLang="en-US" dirty="0"/>
          </a:p>
        </p:txBody>
      </p:sp>
      <p:pic>
        <p:nvPicPr>
          <p:cNvPr id="8" name="コンテンツ プレースホルダー 7">
            <a:extLst>
              <a:ext uri="{FF2B5EF4-FFF2-40B4-BE49-F238E27FC236}">
                <a16:creationId xmlns:a16="http://schemas.microsoft.com/office/drawing/2014/main" id="{708981E3-531D-4EF0-82B7-9F70AB9280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7000" y="1392003"/>
            <a:ext cx="8910638" cy="5010619"/>
          </a:xfrm>
        </p:spPr>
      </p:pic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B886CB7-36A9-4D68-B23E-EB641B4297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2020/3/9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19389B0-FB12-4C81-8CEA-FAAEE3C3F5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引継ぎ資料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3874576-B58E-4408-BB6E-4DD9D7AD1C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D84B515-6EF4-D642-B309-5ED90DAA2A6E}" type="slidenum">
              <a:rPr lang="ja-JP" altLang="en-US" smtClean="0"/>
              <a:pPr/>
              <a:t>13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36854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4461353-D62E-4692-B09C-D5B130F56F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/>
              <a:t>Zybo</a:t>
            </a:r>
            <a:r>
              <a:rPr kumimoji="1" lang="ja-JP" altLang="en-US" dirty="0"/>
              <a:t> </a:t>
            </a:r>
            <a:r>
              <a:rPr kumimoji="1" lang="en-US" altLang="ja-JP" dirty="0"/>
              <a:t>Z7-20</a:t>
            </a:r>
            <a:r>
              <a:rPr kumimoji="1" lang="ja-JP" altLang="en-US" dirty="0"/>
              <a:t>と</a:t>
            </a:r>
            <a:r>
              <a:rPr kumimoji="1" lang="en-US" altLang="ja-JP" dirty="0" err="1"/>
              <a:t>Zybo</a:t>
            </a:r>
            <a:r>
              <a:rPr kumimoji="1" lang="ja-JP" altLang="en-US" dirty="0"/>
              <a:t>カメラ</a:t>
            </a:r>
          </a:p>
        </p:txBody>
      </p:sp>
      <p:pic>
        <p:nvPicPr>
          <p:cNvPr id="8" name="コンテンツ プレースホルダー 7">
            <a:extLst>
              <a:ext uri="{FF2B5EF4-FFF2-40B4-BE49-F238E27FC236}">
                <a16:creationId xmlns:a16="http://schemas.microsoft.com/office/drawing/2014/main" id="{D7264232-517C-43CC-B717-39041828D4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7000" y="1392003"/>
            <a:ext cx="8910638" cy="5010619"/>
          </a:xfrm>
        </p:spPr>
      </p:pic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04D405E0-8802-475B-9538-EA2FC36E15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2020/3/9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7AFD158-077D-4C9D-98B8-85973A37F5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引継ぎ資料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A70ABF4-4071-432E-991D-8A9FA4375E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D84B515-6EF4-D642-B309-5ED90DAA2A6E}" type="slidenum">
              <a:rPr lang="ja-JP" altLang="en-US" smtClean="0"/>
              <a:pPr/>
              <a:t>14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8012361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521DD35-5F22-4BBC-BD61-CEF044A94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/>
              <a:t>Zedboard</a:t>
            </a:r>
            <a:endParaRPr kumimoji="1" lang="ja-JP" altLang="en-US" dirty="0"/>
          </a:p>
        </p:txBody>
      </p:sp>
      <p:pic>
        <p:nvPicPr>
          <p:cNvPr id="8" name="コンテンツ プレースホルダー 7">
            <a:extLst>
              <a:ext uri="{FF2B5EF4-FFF2-40B4-BE49-F238E27FC236}">
                <a16:creationId xmlns:a16="http://schemas.microsoft.com/office/drawing/2014/main" id="{B13F7621-FB33-485E-8CA1-C62442C7A0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7000" y="1392003"/>
            <a:ext cx="8910638" cy="5010619"/>
          </a:xfrm>
        </p:spPr>
      </p:pic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477448D-7273-4BD3-92C1-342276CB38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2020/3/9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D5023E3-3B8C-47BD-8F1C-83DCDE41D8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引継ぎ資料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5D7AD0B-F8E0-45F2-809A-0402BCAFC3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D84B515-6EF4-D642-B309-5ED90DAA2A6E}" type="slidenum">
              <a:rPr lang="ja-JP" altLang="en-US" smtClean="0"/>
              <a:pPr/>
              <a:t>15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18877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9DD83D5-C763-435C-88BF-4DC564E75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Raspberry Pi 3</a:t>
            </a:r>
            <a:endParaRPr kumimoji="1" lang="ja-JP" altLang="en-US" dirty="0"/>
          </a:p>
        </p:txBody>
      </p:sp>
      <p:pic>
        <p:nvPicPr>
          <p:cNvPr id="8" name="コンテンツ プレースホルダー 7">
            <a:extLst>
              <a:ext uri="{FF2B5EF4-FFF2-40B4-BE49-F238E27FC236}">
                <a16:creationId xmlns:a16="http://schemas.microsoft.com/office/drawing/2014/main" id="{82A5EF7F-F6F1-48BF-80E1-E61EEE695C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7000" y="1392003"/>
            <a:ext cx="8910638" cy="5010619"/>
          </a:xfrm>
        </p:spPr>
      </p:pic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656BEF2-E261-4D3D-89A5-BD5288D757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2020/3/9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99BE059-0F1B-4243-9892-D6F0CB14BF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引継ぎ資料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F06D892-6024-4D6F-80B5-EF64723076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D84B515-6EF4-D642-B309-5ED90DAA2A6E}" type="slidenum">
              <a:rPr lang="ja-JP" altLang="en-US" smtClean="0"/>
              <a:pPr/>
              <a:t>16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138677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CE3F45E-E28C-4C2F-8096-05DA50C896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Arduino</a:t>
            </a:r>
            <a:endParaRPr kumimoji="1" lang="ja-JP" altLang="en-US" dirty="0"/>
          </a:p>
        </p:txBody>
      </p:sp>
      <p:pic>
        <p:nvPicPr>
          <p:cNvPr id="8" name="コンテンツ プレースホルダー 7">
            <a:extLst>
              <a:ext uri="{FF2B5EF4-FFF2-40B4-BE49-F238E27FC236}">
                <a16:creationId xmlns:a16="http://schemas.microsoft.com/office/drawing/2014/main" id="{59077F30-EE50-454A-ACFE-916BD559FE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7000" y="1392003"/>
            <a:ext cx="8910638" cy="5010619"/>
          </a:xfrm>
        </p:spPr>
      </p:pic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7AFC45B-07AA-4667-B48A-30D0C2A65A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2020/3/9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EE2980C-E3F7-491F-8732-9EB1A8C3D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引継ぎ資料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6478682-8D36-493E-8A32-11566C101D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D84B515-6EF4-D642-B309-5ED90DAA2A6E}" type="slidenum">
              <a:rPr lang="ja-JP" altLang="en-US" smtClean="0"/>
              <a:pPr/>
              <a:t>17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3454088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D789536-AC88-4A88-9902-971CAA2BF7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オシロスコープ</a:t>
            </a:r>
          </a:p>
        </p:txBody>
      </p:sp>
      <p:pic>
        <p:nvPicPr>
          <p:cNvPr id="8" name="コンテンツ プレースホルダー 7">
            <a:extLst>
              <a:ext uri="{FF2B5EF4-FFF2-40B4-BE49-F238E27FC236}">
                <a16:creationId xmlns:a16="http://schemas.microsoft.com/office/drawing/2014/main" id="{B23D0317-DCDF-4A4B-A7B8-AD72ABCB98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7000" y="1392003"/>
            <a:ext cx="8910638" cy="5010619"/>
          </a:xfrm>
        </p:spPr>
      </p:pic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3926D1B-6639-48B7-B68C-1B29820F35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2020/3/9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F2625FE-D72E-47FA-99B4-771249287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引継ぎ資料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35A9DB5-4221-4AA9-A172-7086524EB3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D84B515-6EF4-D642-B309-5ED90DAA2A6E}" type="slidenum">
              <a:rPr lang="ja-JP" altLang="en-US" smtClean="0"/>
              <a:pPr/>
              <a:t>18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0259447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82BA272-508A-4AC0-98D0-73A58E142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謎ボード</a:t>
            </a:r>
            <a:r>
              <a:rPr kumimoji="1" lang="en-US" altLang="ja-JP" dirty="0"/>
              <a:t>(Spartan-6)</a:t>
            </a:r>
            <a:endParaRPr kumimoji="1" lang="ja-JP" altLang="en-US" dirty="0"/>
          </a:p>
        </p:txBody>
      </p:sp>
      <p:pic>
        <p:nvPicPr>
          <p:cNvPr id="8" name="コンテンツ プレースホルダー 7">
            <a:extLst>
              <a:ext uri="{FF2B5EF4-FFF2-40B4-BE49-F238E27FC236}">
                <a16:creationId xmlns:a16="http://schemas.microsoft.com/office/drawing/2014/main" id="{9D0CC1BD-FDA9-45D3-9209-0C6F64D0A3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7000" y="1392003"/>
            <a:ext cx="8910638" cy="5010619"/>
          </a:xfrm>
        </p:spPr>
      </p:pic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0352241-4D96-476A-A038-51B504DF73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2020/3/9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87465AF-ED6A-4B86-8CB4-C1C5046D14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引継ぎ資料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313E95C-FE72-45C1-BD06-D3194AED48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D84B515-6EF4-D642-B309-5ED90DAA2A6E}" type="slidenum">
              <a:rPr lang="ja-JP" altLang="en-US" smtClean="0"/>
              <a:pPr/>
              <a:t>19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704644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アウトライン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Alchemist</a:t>
            </a:r>
            <a:r>
              <a:rPr kumimoji="1" lang="ja-JP" altLang="en-US" dirty="0"/>
              <a:t>のツールチェーン</a:t>
            </a:r>
            <a:endParaRPr kumimoji="1" lang="en-US" altLang="ja-JP" dirty="0"/>
          </a:p>
          <a:p>
            <a:r>
              <a:rPr kumimoji="1" lang="ja-JP" altLang="en-US" dirty="0"/>
              <a:t>テキスト</a:t>
            </a:r>
            <a:endParaRPr kumimoji="1" lang="en-US" altLang="ja-JP" dirty="0"/>
          </a:p>
          <a:p>
            <a:r>
              <a:rPr lang="en-US" altLang="ja-JP" dirty="0"/>
              <a:t>FPGA</a:t>
            </a:r>
            <a:r>
              <a:rPr lang="ja-JP" altLang="en-US" dirty="0"/>
              <a:t>等の機材</a:t>
            </a:r>
            <a:endParaRPr lang="en-US" altLang="ja-JP" dirty="0"/>
          </a:p>
          <a:p>
            <a:r>
              <a:rPr lang="ja-JP" altLang="en-US" dirty="0"/>
              <a:t>音楽シーケンサ</a:t>
            </a:r>
            <a:endParaRPr lang="en-US" altLang="ja-JP" dirty="0"/>
          </a:p>
          <a:p>
            <a:r>
              <a:rPr lang="ja-JP" altLang="en-US" dirty="0"/>
              <a:t>管理者関連</a:t>
            </a:r>
            <a:endParaRPr kumimoji="1" lang="en-US" altLang="ja-JP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2020/3/9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引継ぎ資料</a:t>
            </a: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D84B515-6EF4-D642-B309-5ED90DAA2A6E}" type="slidenum">
              <a:rPr kumimoji="1" lang="ja-JP" altLang="en-US" smtClean="0"/>
              <a:t>2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778604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B644F6C-A6C2-4700-89A4-14DFBB5CA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音楽シーケンサ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3F1F793-36AD-45C7-ACE8-271C5D664C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7592" y="4844562"/>
            <a:ext cx="8910083" cy="1632438"/>
          </a:xfrm>
        </p:spPr>
        <p:txBody>
          <a:bodyPr/>
          <a:lstStyle/>
          <a:p>
            <a:r>
              <a:rPr kumimoji="1" lang="ja-JP" altLang="en-US" dirty="0"/>
              <a:t>オープンキャンパスで使っていた</a:t>
            </a:r>
            <a:endParaRPr kumimoji="1" lang="en-US" altLang="ja-JP" dirty="0"/>
          </a:p>
          <a:p>
            <a:r>
              <a:rPr kumimoji="1" lang="en-US" altLang="ja-JP" dirty="0" err="1"/>
              <a:t>Vivado</a:t>
            </a:r>
            <a:r>
              <a:rPr kumimoji="1" lang="ja-JP" altLang="en-US" dirty="0"/>
              <a:t>プロジェクトの場所</a:t>
            </a:r>
            <a:endParaRPr kumimoji="1" lang="en-US" altLang="ja-JP" dirty="0"/>
          </a:p>
          <a:p>
            <a:pPr lvl="1"/>
            <a:r>
              <a:rPr kumimoji="1" lang="en-US" altLang="ja-JP" dirty="0"/>
              <a:t>/home/fss3/kenta/takeover/music_sequencer</a:t>
            </a:r>
            <a:r>
              <a:rPr lang="en-US" altLang="ja-JP" dirty="0"/>
              <a:t>.tar.gz</a:t>
            </a:r>
            <a:endParaRPr kumimoji="1" lang="ja-JP" altLang="en-US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0E0AD9EF-0501-4D2D-B657-3B2DA8EE1C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2020/3/9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2BC244E-2102-469D-8959-EC20C342BA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引継ぎ資料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38C4740-0248-4ED6-980F-277951DF5C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D84B515-6EF4-D642-B309-5ED90DAA2A6E}" type="slidenum">
              <a:rPr lang="ja-JP" altLang="en-US" smtClean="0"/>
              <a:pPr/>
              <a:t>20</a:t>
            </a:fld>
            <a:endParaRPr lang="ja-JP" altLang="en-US" dirty="0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661CB9E7-6566-4F73-9CD4-BCCEB0BE8B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602" r="28188"/>
          <a:stretch/>
        </p:blipFill>
        <p:spPr>
          <a:xfrm>
            <a:off x="157877" y="1119923"/>
            <a:ext cx="3534508" cy="3735194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BE738345-5DCC-4078-B11F-F67BDDBD90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4654" y="1519664"/>
            <a:ext cx="5213021" cy="2931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0692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60E846C-177F-4DA9-9704-DA722A2EF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音楽シーケンサの使い方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E9A8976-AA9C-4AF0-AE48-9B1369D32F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ja-JP" altLang="en-US" sz="2400" dirty="0"/>
              <a:t>自分のディレクトリに</a:t>
            </a:r>
            <a:r>
              <a:rPr lang="en-US" altLang="ja-JP" sz="2400" dirty="0"/>
              <a:t>music_sequencer.tar.gz</a:t>
            </a:r>
            <a:r>
              <a:rPr lang="ja-JP" altLang="en-US" sz="2400" dirty="0"/>
              <a:t>をコピー</a:t>
            </a:r>
            <a:endParaRPr lang="en-US" altLang="ja-JP" sz="2400" dirty="0"/>
          </a:p>
          <a:p>
            <a:pPr marL="514350" indent="-514350">
              <a:buFont typeface="+mj-lt"/>
              <a:buAutoNum type="arabicPeriod"/>
            </a:pPr>
            <a:r>
              <a:rPr lang="en-US" altLang="ja-JP" sz="2400" dirty="0"/>
              <a:t>music_sequencer.tar.gz</a:t>
            </a:r>
            <a:r>
              <a:rPr lang="ja-JP" altLang="en-US" sz="2400" dirty="0"/>
              <a:t>を解凍</a:t>
            </a:r>
            <a:endParaRPr lang="en-US" altLang="ja-JP" sz="2400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3078203-BE0B-452D-880E-C9886E3AD1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2020/3/9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15970F5-21A3-47D6-AF9E-8007B5080F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引継ぎ資料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F071958-09C9-43D2-B700-7B2B913395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D84B515-6EF4-D642-B309-5ED90DAA2A6E}" type="slidenum">
              <a:rPr lang="ja-JP" altLang="en-US" smtClean="0"/>
              <a:pPr/>
              <a:t>21</a:t>
            </a:fld>
            <a:endParaRPr lang="ja-JP" altLang="en-US" dirty="0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6AA6B058-DA50-43CB-B569-B2FB94EA87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4519"/>
          <a:stretch/>
        </p:blipFill>
        <p:spPr>
          <a:xfrm>
            <a:off x="127592" y="3042919"/>
            <a:ext cx="8910082" cy="2988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5841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60E846C-177F-4DA9-9704-DA722A2EF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音楽シーケンサの使い方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E9A8976-AA9C-4AF0-AE48-9B1369D32F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 startAt="3"/>
            </a:pPr>
            <a:r>
              <a:rPr lang="en-US" altLang="ja-JP" dirty="0" err="1"/>
              <a:t>Vivado</a:t>
            </a:r>
            <a:r>
              <a:rPr lang="ja-JP" altLang="en-US" dirty="0"/>
              <a:t>を起動してプロジェクトを選択する</a:t>
            </a:r>
            <a:endParaRPr lang="en-US" altLang="ja-JP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3078203-BE0B-452D-880E-C9886E3AD1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2020/3/9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15970F5-21A3-47D6-AF9E-8007B5080F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引継ぎ資料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F071958-09C9-43D2-B700-7B2B913395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D84B515-6EF4-D642-B309-5ED90DAA2A6E}" type="slidenum">
              <a:rPr lang="ja-JP" altLang="en-US" smtClean="0"/>
              <a:pPr/>
              <a:t>22</a:t>
            </a:fld>
            <a:endParaRPr lang="ja-JP" altLang="en-US" dirty="0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0917F862-7069-4016-9CC4-B3B622DF4F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592" y="2213452"/>
            <a:ext cx="8910083" cy="4158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8841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60E846C-177F-4DA9-9704-DA722A2EF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音楽シーケンサの使い方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E9A8976-AA9C-4AF0-AE48-9B1369D32F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 startAt="4"/>
            </a:pPr>
            <a:r>
              <a:rPr lang="ja-JP" altLang="en-US" dirty="0"/>
              <a:t>回路を合成する</a:t>
            </a:r>
            <a:endParaRPr lang="en-US" altLang="ja-JP" dirty="0"/>
          </a:p>
          <a:p>
            <a:pPr lvl="1"/>
            <a:r>
              <a:rPr kumimoji="1" lang="ja-JP" altLang="en-US" dirty="0"/>
              <a:t>ウィンドウ左側の</a:t>
            </a:r>
            <a:r>
              <a:rPr kumimoji="1" lang="en-US" altLang="ja-JP" dirty="0"/>
              <a:t>Generate</a:t>
            </a:r>
            <a:r>
              <a:rPr kumimoji="1" lang="ja-JP" altLang="en-US" dirty="0"/>
              <a:t> </a:t>
            </a:r>
            <a:r>
              <a:rPr kumimoji="1" lang="en-US" altLang="ja-JP" dirty="0"/>
              <a:t>bitstream</a:t>
            </a:r>
            <a:r>
              <a:rPr kumimoji="1" lang="ja-JP" altLang="en-US" dirty="0"/>
              <a:t>を選択</a:t>
            </a:r>
            <a:endParaRPr kumimoji="1" lang="en-US" altLang="ja-JP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3078203-BE0B-452D-880E-C9886E3AD1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2020/3/9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15970F5-21A3-47D6-AF9E-8007B5080F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引継ぎ資料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F071958-09C9-43D2-B700-7B2B913395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D84B515-6EF4-D642-B309-5ED90DAA2A6E}" type="slidenum">
              <a:rPr lang="ja-JP" altLang="en-US" smtClean="0"/>
              <a:pPr/>
              <a:t>23</a:t>
            </a:fld>
            <a:endParaRPr lang="ja-JP" altLang="en-US" dirty="0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C9DD9FED-F01D-406C-8C06-CDE6CA89BC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075" y="2332557"/>
            <a:ext cx="7293116" cy="4144443"/>
          </a:xfrm>
          <a:prstGeom prst="rect">
            <a:avLst/>
          </a:prstGeom>
        </p:spPr>
      </p:pic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1CF432F2-CA14-4A7E-8725-E635CB929213}"/>
              </a:ext>
            </a:extLst>
          </p:cNvPr>
          <p:cNvSpPr/>
          <p:nvPr/>
        </p:nvSpPr>
        <p:spPr>
          <a:xfrm>
            <a:off x="936075" y="5247042"/>
            <a:ext cx="770042" cy="13188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3486CE26-EEB6-4D30-96A9-90957A407E01}"/>
              </a:ext>
            </a:extLst>
          </p:cNvPr>
          <p:cNvSpPr txBox="1"/>
          <p:nvPr/>
        </p:nvSpPr>
        <p:spPr>
          <a:xfrm>
            <a:off x="164456" y="3693458"/>
            <a:ext cx="615553" cy="108293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kumimoji="1" lang="ja-JP" altLang="en-US" sz="2800" dirty="0"/>
              <a:t>ここ</a:t>
            </a:r>
          </a:p>
        </p:txBody>
      </p:sp>
      <p:cxnSp>
        <p:nvCxnSpPr>
          <p:cNvPr id="12" name="コネクタ: 曲線 11">
            <a:extLst>
              <a:ext uri="{FF2B5EF4-FFF2-40B4-BE49-F238E27FC236}">
                <a16:creationId xmlns:a16="http://schemas.microsoft.com/office/drawing/2014/main" id="{6C2EB74B-1557-40A6-A45D-1D3722297B97}"/>
              </a:ext>
            </a:extLst>
          </p:cNvPr>
          <p:cNvCxnSpPr>
            <a:endCxn id="9" idx="1"/>
          </p:cNvCxnSpPr>
          <p:nvPr/>
        </p:nvCxnSpPr>
        <p:spPr>
          <a:xfrm rot="16200000" flipH="1">
            <a:off x="356290" y="4733199"/>
            <a:ext cx="680695" cy="478875"/>
          </a:xfrm>
          <a:prstGeom prst="curvedConnector2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51052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60E846C-177F-4DA9-9704-DA722A2EF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音楽シーケンサの使い方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E9A8976-AA9C-4AF0-AE48-9B1369D32F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 startAt="5"/>
            </a:pPr>
            <a:r>
              <a:rPr lang="en-US" altLang="ja-JP" dirty="0"/>
              <a:t>bitstream</a:t>
            </a:r>
            <a:r>
              <a:rPr lang="ja-JP" altLang="en-US" dirty="0"/>
              <a:t>を</a:t>
            </a:r>
            <a:r>
              <a:rPr lang="en-US" altLang="ja-JP" dirty="0"/>
              <a:t>Windows</a:t>
            </a:r>
            <a:r>
              <a:rPr lang="ja-JP" altLang="en-US" dirty="0"/>
              <a:t>ノートパソコンにコピー</a:t>
            </a:r>
            <a:endParaRPr lang="en-US" altLang="ja-JP" dirty="0"/>
          </a:p>
          <a:p>
            <a:pPr lvl="1"/>
            <a:r>
              <a:rPr lang="en-US" altLang="ja-JP" dirty="0" err="1"/>
              <a:t>Vivado</a:t>
            </a:r>
            <a:r>
              <a:rPr lang="ja-JP" altLang="en-US" dirty="0"/>
              <a:t>をインストールした</a:t>
            </a:r>
            <a:r>
              <a:rPr lang="en-US" altLang="ja-JP" dirty="0"/>
              <a:t>Windows/Ubuntu</a:t>
            </a:r>
            <a:r>
              <a:rPr lang="ja-JP" altLang="en-US" dirty="0"/>
              <a:t>パソコンでも</a:t>
            </a:r>
            <a:r>
              <a:rPr lang="en-US" altLang="ja-JP" dirty="0"/>
              <a:t>OK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3078203-BE0B-452D-880E-C9886E3AD1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2020/3/9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15970F5-21A3-47D6-AF9E-8007B5080F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引継ぎ資料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F071958-09C9-43D2-B700-7B2B913395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D84B515-6EF4-D642-B309-5ED90DAA2A6E}" type="slidenum">
              <a:rPr lang="ja-JP" altLang="en-US" smtClean="0"/>
              <a:pPr/>
              <a:t>24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240995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60E846C-177F-4DA9-9704-DA722A2EF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音楽シーケンサの使い方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E9A8976-AA9C-4AF0-AE48-9B1369D32F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 startAt="6"/>
            </a:pPr>
            <a:r>
              <a:rPr lang="en-US" altLang="ja-JP" dirty="0"/>
              <a:t>Windows</a:t>
            </a:r>
            <a:r>
              <a:rPr lang="ja-JP" altLang="en-US" dirty="0"/>
              <a:t>マシンと</a:t>
            </a:r>
            <a:r>
              <a:rPr lang="en-US" altLang="ja-JP" dirty="0"/>
              <a:t>Basys3</a:t>
            </a:r>
            <a:r>
              <a:rPr lang="ja-JP" altLang="en-US" dirty="0"/>
              <a:t>を</a:t>
            </a:r>
            <a:r>
              <a:rPr lang="en-US" altLang="ja-JP" dirty="0"/>
              <a:t>USB</a:t>
            </a:r>
            <a:r>
              <a:rPr lang="ja-JP" altLang="en-US" dirty="0"/>
              <a:t>接続</a:t>
            </a:r>
            <a:endParaRPr lang="en-US" altLang="ja-JP" dirty="0"/>
          </a:p>
          <a:p>
            <a:pPr marL="514350" indent="-514350">
              <a:buFont typeface="+mj-lt"/>
              <a:buAutoNum type="arabicPeriod" startAt="6"/>
            </a:pPr>
            <a:r>
              <a:rPr kumimoji="1" lang="en-US" altLang="ja-JP" dirty="0" err="1"/>
              <a:t>Pmod</a:t>
            </a:r>
            <a:r>
              <a:rPr kumimoji="1" lang="ja-JP" altLang="en-US" dirty="0"/>
              <a:t>モジュールとスピーカを接続</a:t>
            </a:r>
            <a:endParaRPr lang="en-US" altLang="ja-JP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3078203-BE0B-452D-880E-C9886E3AD1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2020/3/9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15970F5-21A3-47D6-AF9E-8007B5080F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引継ぎ資料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F071958-09C9-43D2-B700-7B2B913395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D84B515-6EF4-D642-B309-5ED90DAA2A6E}" type="slidenum">
              <a:rPr lang="ja-JP" altLang="en-US" smtClean="0"/>
              <a:pPr/>
              <a:t>25</a:t>
            </a:fld>
            <a:endParaRPr lang="ja-JP" altLang="en-US" dirty="0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9D7C4376-B272-4327-B5F4-BEE65F63E1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1185" y="2723103"/>
            <a:ext cx="6881629" cy="3869670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4646EC20-4604-4CC8-B0A9-2E1E765D2192}"/>
              </a:ext>
            </a:extLst>
          </p:cNvPr>
          <p:cNvSpPr txBox="1"/>
          <p:nvPr/>
        </p:nvSpPr>
        <p:spPr>
          <a:xfrm>
            <a:off x="6350557" y="3528177"/>
            <a:ext cx="25058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/>
              <a:t>OLED</a:t>
            </a:r>
            <a:r>
              <a:rPr kumimoji="1" lang="ja-JP" altLang="en-US" sz="2400" b="1" dirty="0"/>
              <a:t>モジュール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DC8FA03D-6377-4626-B026-50800E06DE3B}"/>
              </a:ext>
            </a:extLst>
          </p:cNvPr>
          <p:cNvSpPr txBox="1"/>
          <p:nvPr/>
        </p:nvSpPr>
        <p:spPr>
          <a:xfrm>
            <a:off x="-17850" y="3528177"/>
            <a:ext cx="24240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/>
              <a:t>AMP</a:t>
            </a:r>
            <a:r>
              <a:rPr kumimoji="1" lang="ja-JP" altLang="en-US" sz="2400" b="1" dirty="0"/>
              <a:t>モジュール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61972222-FEC7-4102-BECC-C14010E8C358}"/>
              </a:ext>
            </a:extLst>
          </p:cNvPr>
          <p:cNvSpPr txBox="1"/>
          <p:nvPr/>
        </p:nvSpPr>
        <p:spPr>
          <a:xfrm>
            <a:off x="3740233" y="2854938"/>
            <a:ext cx="44646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/>
              <a:t>USB</a:t>
            </a:r>
            <a:r>
              <a:rPr kumimoji="1" lang="ja-JP" altLang="en-US" sz="2400" b="1" dirty="0"/>
              <a:t>ケーブル</a:t>
            </a:r>
            <a:r>
              <a:rPr kumimoji="1" lang="en-US" altLang="ja-JP" sz="2400" b="1" dirty="0"/>
              <a:t>(</a:t>
            </a:r>
            <a:r>
              <a:rPr kumimoji="1" lang="ja-JP" altLang="en-US" sz="2400" b="1" dirty="0"/>
              <a:t>ノート</a:t>
            </a:r>
            <a:r>
              <a:rPr kumimoji="1" lang="en-US" altLang="ja-JP" sz="2400" b="1" dirty="0"/>
              <a:t>PC</a:t>
            </a:r>
            <a:r>
              <a:rPr kumimoji="1" lang="ja-JP" altLang="en-US" sz="2400" b="1" dirty="0"/>
              <a:t>と接続</a:t>
            </a:r>
            <a:r>
              <a:rPr kumimoji="1" lang="en-US" altLang="ja-JP" sz="2400" b="1" dirty="0"/>
              <a:t>)</a:t>
            </a:r>
            <a:endParaRPr kumimoji="1" lang="ja-JP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0404656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60E846C-177F-4DA9-9704-DA722A2EF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音楽シーケンサの使い方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E9A8976-AA9C-4AF0-AE48-9B1369D32F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 startAt="8"/>
            </a:pPr>
            <a:r>
              <a:rPr lang="en-US" altLang="ja-JP" dirty="0"/>
              <a:t>Adept</a:t>
            </a:r>
            <a:r>
              <a:rPr lang="ja-JP" altLang="en-US" dirty="0"/>
              <a:t>で</a:t>
            </a:r>
            <a:r>
              <a:rPr lang="en-US" altLang="ja-JP" dirty="0"/>
              <a:t>bitstream</a:t>
            </a:r>
            <a:r>
              <a:rPr lang="ja-JP" altLang="en-US" dirty="0"/>
              <a:t>を書き込み</a:t>
            </a:r>
            <a:endParaRPr lang="en-US" altLang="ja-JP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3078203-BE0B-452D-880E-C9886E3AD1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2020/3/9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15970F5-21A3-47D6-AF9E-8007B5080F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引継ぎ資料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F071958-09C9-43D2-B700-7B2B913395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D84B515-6EF4-D642-B309-5ED90DAA2A6E}" type="slidenum">
              <a:rPr lang="ja-JP" altLang="en-US" smtClean="0"/>
              <a:pPr/>
              <a:t>26</a:t>
            </a:fld>
            <a:endParaRPr lang="ja-JP" altLang="en-US" dirty="0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C77C2F0E-3B99-4E04-BCD7-B82152DE43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458" y="1881554"/>
            <a:ext cx="7554349" cy="4721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522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3B72AAD-0DC3-4B73-9F55-8CDCA64576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音楽シーケンサの使い方</a:t>
            </a:r>
            <a:r>
              <a:rPr lang="en-US" altLang="ja-JP" dirty="0"/>
              <a:t>(</a:t>
            </a:r>
            <a:r>
              <a:rPr lang="ja-JP" altLang="en-US" dirty="0"/>
              <a:t>操作方法</a:t>
            </a:r>
            <a:r>
              <a:rPr lang="en-US" altLang="ja-JP" dirty="0"/>
              <a:t>)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E521B6E-45F4-434C-A261-69CF55F4D4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ボタン</a:t>
            </a:r>
            <a:endParaRPr lang="en-US" altLang="ja-JP" dirty="0"/>
          </a:p>
          <a:p>
            <a:pPr lvl="1"/>
            <a:r>
              <a:rPr lang="ja-JP" altLang="en-US" dirty="0"/>
              <a:t>中央：リセット</a:t>
            </a:r>
            <a:endParaRPr lang="en-US" altLang="ja-JP" dirty="0"/>
          </a:p>
          <a:p>
            <a:pPr lvl="1"/>
            <a:r>
              <a:rPr lang="ja-JP" altLang="en-US" dirty="0"/>
              <a:t>上：</a:t>
            </a:r>
            <a:r>
              <a:rPr lang="en-US" altLang="ja-JP" dirty="0"/>
              <a:t>OLED</a:t>
            </a:r>
            <a:r>
              <a:rPr lang="ja-JP" altLang="en-US" dirty="0"/>
              <a:t>にテキスト表示 </a:t>
            </a:r>
            <a:r>
              <a:rPr lang="en-US" altLang="ja-JP" dirty="0"/>
              <a:t>(</a:t>
            </a:r>
            <a:r>
              <a:rPr lang="ja-JP" altLang="en-US" dirty="0"/>
              <a:t>こたえはナッシーくん</a:t>
            </a:r>
            <a:r>
              <a:rPr lang="en-US" altLang="ja-JP" dirty="0"/>
              <a:t>)</a:t>
            </a:r>
          </a:p>
          <a:p>
            <a:pPr lvl="1"/>
            <a:r>
              <a:rPr lang="ja-JP" altLang="en-US" dirty="0"/>
              <a:t>左：コイン音 </a:t>
            </a:r>
            <a:r>
              <a:rPr lang="en-US" altLang="ja-JP" dirty="0"/>
              <a:t>(OLED</a:t>
            </a:r>
            <a:r>
              <a:rPr lang="ja-JP" altLang="en-US" dirty="0"/>
              <a:t>にコイン表示</a:t>
            </a:r>
            <a:r>
              <a:rPr lang="en-US" altLang="ja-JP" dirty="0"/>
              <a:t>)</a:t>
            </a:r>
          </a:p>
          <a:p>
            <a:pPr lvl="1"/>
            <a:r>
              <a:rPr kumimoji="1" lang="ja-JP" altLang="en-US" dirty="0"/>
              <a:t>右：音楽再生</a:t>
            </a:r>
            <a:endParaRPr kumimoji="1" lang="en-US" altLang="ja-JP" dirty="0"/>
          </a:p>
          <a:p>
            <a:pPr lvl="1"/>
            <a:r>
              <a:rPr kumimoji="1" lang="ja-JP" altLang="en-US" dirty="0"/>
              <a:t>下：</a:t>
            </a:r>
            <a:r>
              <a:rPr lang="en-US" altLang="ja-JP" dirty="0" err="1"/>
              <a:t>PowerUp</a:t>
            </a:r>
            <a:r>
              <a:rPr lang="ja-JP" altLang="en-US" dirty="0"/>
              <a:t>音 </a:t>
            </a:r>
            <a:r>
              <a:rPr lang="en-US" altLang="ja-JP" dirty="0"/>
              <a:t>(OLED</a:t>
            </a:r>
            <a:r>
              <a:rPr lang="ja-JP" altLang="en-US" dirty="0"/>
              <a:t>にキノコ表示</a:t>
            </a:r>
            <a:r>
              <a:rPr lang="en-US" altLang="ja-JP" dirty="0"/>
              <a:t>)</a:t>
            </a:r>
          </a:p>
          <a:p>
            <a:r>
              <a:rPr lang="ja-JP" altLang="en-US" dirty="0"/>
              <a:t>スイッチ </a:t>
            </a:r>
            <a:r>
              <a:rPr lang="en-US" altLang="ja-JP" dirty="0"/>
              <a:t>(</a:t>
            </a:r>
            <a:r>
              <a:rPr lang="ja-JP" altLang="en-US" dirty="0"/>
              <a:t>曲のスピード</a:t>
            </a:r>
            <a:r>
              <a:rPr lang="en-US" altLang="ja-JP" dirty="0"/>
              <a:t>)</a:t>
            </a:r>
          </a:p>
          <a:p>
            <a:pPr lvl="1"/>
            <a:r>
              <a:rPr kumimoji="1" lang="ja-JP" altLang="en-US" dirty="0"/>
              <a:t>一番左が</a:t>
            </a:r>
            <a:r>
              <a:rPr kumimoji="1" lang="en-US" altLang="ja-JP" dirty="0"/>
              <a:t>High</a:t>
            </a:r>
            <a:r>
              <a:rPr kumimoji="1" lang="ja-JP" altLang="en-US" dirty="0"/>
              <a:t>：他のスイッチを</a:t>
            </a:r>
            <a:r>
              <a:rPr kumimoji="1" lang="en-US" altLang="ja-JP" dirty="0"/>
              <a:t>High</a:t>
            </a:r>
            <a:r>
              <a:rPr kumimoji="1" lang="ja-JP" altLang="en-US" dirty="0"/>
              <a:t>にすると加速</a:t>
            </a:r>
            <a:endParaRPr kumimoji="1" lang="en-US" altLang="ja-JP" dirty="0"/>
          </a:p>
          <a:p>
            <a:pPr lvl="1"/>
            <a:r>
              <a:rPr lang="ja-JP" altLang="en-US" dirty="0"/>
              <a:t>一番左が</a:t>
            </a:r>
            <a:r>
              <a:rPr lang="en-US" altLang="ja-JP" dirty="0"/>
              <a:t>Low</a:t>
            </a:r>
            <a:r>
              <a:rPr lang="ja-JP" altLang="en-US" dirty="0"/>
              <a:t>：他のスイッチを</a:t>
            </a:r>
            <a:r>
              <a:rPr lang="en-US" altLang="ja-JP" dirty="0"/>
              <a:t>High</a:t>
            </a:r>
            <a:r>
              <a:rPr lang="ja-JP" altLang="en-US" dirty="0"/>
              <a:t>にすると減速</a:t>
            </a:r>
            <a:endParaRPr kumimoji="1" lang="ja-JP" altLang="en-US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7675FB8-781A-48DA-9C54-B4E98D72BD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2020/3/9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6873D78-AC5A-4974-8703-F27504A82F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引継ぎ資料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48700B0-FC8C-4006-9224-65F401A6C3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D84B515-6EF4-D642-B309-5ED90DAA2A6E}" type="slidenum">
              <a:rPr lang="ja-JP" altLang="en-US" smtClean="0"/>
              <a:pPr/>
              <a:t>27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1448407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3247D2E-FB7A-4D6A-93EF-0A924F62E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音楽シーケンサ </a:t>
            </a:r>
            <a:r>
              <a:rPr kumimoji="1" lang="en-US" altLang="ja-JP" dirty="0"/>
              <a:t>Q&amp;A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A766D26-8B18-46A9-9A72-0318B8889E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kumimoji="1" lang="en-US" altLang="ja-JP" dirty="0"/>
              <a:t>Q</a:t>
            </a:r>
            <a:r>
              <a:rPr kumimoji="1" lang="ja-JP" altLang="en-US" dirty="0"/>
              <a:t>：</a:t>
            </a:r>
            <a:r>
              <a:rPr kumimoji="1" lang="en-US" altLang="ja-JP" dirty="0"/>
              <a:t>OLED</a:t>
            </a:r>
            <a:r>
              <a:rPr kumimoji="1" lang="ja-JP" altLang="en-US" dirty="0"/>
              <a:t>に絵や文字が上手く表示されない</a:t>
            </a:r>
            <a:endParaRPr kumimoji="1" lang="en-US" altLang="ja-JP" dirty="0"/>
          </a:p>
          <a:p>
            <a:r>
              <a:rPr lang="en-US" altLang="ja-JP" dirty="0"/>
              <a:t>A</a:t>
            </a:r>
            <a:r>
              <a:rPr lang="ja-JP" altLang="en-US" dirty="0"/>
              <a:t>：何回かリセットして下さい．信号の同期に失敗しているためです．</a:t>
            </a:r>
            <a:endParaRPr lang="en-US" altLang="ja-JP" dirty="0"/>
          </a:p>
          <a:p>
            <a:r>
              <a:rPr kumimoji="1" lang="en-US" altLang="ja-JP" dirty="0"/>
              <a:t>Q</a:t>
            </a:r>
            <a:r>
              <a:rPr kumimoji="1" lang="ja-JP" altLang="en-US" dirty="0"/>
              <a:t>：別の音楽を再生したいです</a:t>
            </a:r>
            <a:endParaRPr kumimoji="1" lang="en-US" altLang="ja-JP" dirty="0"/>
          </a:p>
          <a:p>
            <a:r>
              <a:rPr lang="en-US" altLang="ja-JP" dirty="0"/>
              <a:t>A</a:t>
            </a:r>
            <a:r>
              <a:rPr lang="ja-JP" altLang="en-US" dirty="0"/>
              <a:t>：</a:t>
            </a:r>
            <a:r>
              <a:rPr lang="en-US" altLang="ja-JP" dirty="0" err="1"/>
              <a:t>music_sequencer</a:t>
            </a:r>
            <a:r>
              <a:rPr lang="ja-JP" altLang="en-US" dirty="0"/>
              <a:t>ディレクトリ内にあるツールチェーンで</a:t>
            </a:r>
            <a:r>
              <a:rPr lang="en-US" altLang="ja-JP" dirty="0"/>
              <a:t>MIDI</a:t>
            </a:r>
            <a:r>
              <a:rPr lang="ja-JP" altLang="en-US" dirty="0"/>
              <a:t>ファイルを</a:t>
            </a:r>
            <a:r>
              <a:rPr lang="en-US" altLang="ja-JP" dirty="0"/>
              <a:t>COE</a:t>
            </a:r>
            <a:r>
              <a:rPr lang="ja-JP" altLang="en-US" dirty="0"/>
              <a:t>ファイルに変換し，</a:t>
            </a:r>
            <a:r>
              <a:rPr lang="en-US" altLang="ja-JP" dirty="0" err="1"/>
              <a:t>Vivado</a:t>
            </a:r>
            <a:r>
              <a:rPr lang="ja-JP" altLang="en-US" dirty="0"/>
              <a:t>でブロック</a:t>
            </a:r>
            <a:r>
              <a:rPr lang="en-US" altLang="ja-JP" dirty="0"/>
              <a:t>RAM(b0, b1, b2)</a:t>
            </a:r>
            <a:r>
              <a:rPr lang="ja-JP" altLang="en-US" dirty="0"/>
              <a:t>にセットしてください</a:t>
            </a:r>
            <a:endParaRPr lang="en-US" altLang="ja-JP" dirty="0"/>
          </a:p>
          <a:p>
            <a:r>
              <a:rPr kumimoji="1" lang="en-US" altLang="ja-JP" dirty="0"/>
              <a:t>Q</a:t>
            </a:r>
            <a:r>
              <a:rPr lang="ja-JP" altLang="en-US" dirty="0"/>
              <a:t>：</a:t>
            </a:r>
            <a:r>
              <a:rPr lang="en-US" altLang="ja-JP" dirty="0"/>
              <a:t>OLED</a:t>
            </a:r>
            <a:r>
              <a:rPr lang="ja-JP" altLang="en-US" dirty="0"/>
              <a:t>に違うテキストを表示したいです</a:t>
            </a:r>
            <a:endParaRPr lang="en-US" altLang="ja-JP" dirty="0"/>
          </a:p>
          <a:p>
            <a:r>
              <a:rPr kumimoji="1" lang="en-US" altLang="ja-JP" dirty="0"/>
              <a:t>A</a:t>
            </a:r>
            <a:r>
              <a:rPr kumimoji="1" lang="ja-JP" altLang="en-US" dirty="0"/>
              <a:t>：</a:t>
            </a:r>
            <a:r>
              <a:rPr lang="en-US" altLang="ja-JP" dirty="0"/>
              <a:t>https://reference.digilentinc.com/reference/pmod/pmodoled/start?_ga=2.250962886.1920951709.1584067681-1354218960.1546185942#example_projects</a:t>
            </a:r>
            <a:endParaRPr kumimoji="1" lang="en-US" altLang="ja-JP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2E44890-BA2A-4EA1-B938-A1F13FDC3E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2020/3/9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FF6605D-EC87-44BF-A0CE-306D77ADD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引継ぎ資料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E92BA7A-B137-4E22-A8ED-7C7C80D886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D84B515-6EF4-D642-B309-5ED90DAA2A6E}" type="slidenum">
              <a:rPr lang="ja-JP" altLang="en-US" smtClean="0"/>
              <a:pPr/>
              <a:t>28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827269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2025304-1665-4285-A3AD-27E038833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music_sequencer.tar.gz</a:t>
            </a:r>
            <a:r>
              <a:rPr kumimoji="1" lang="ja-JP" altLang="en-US" dirty="0"/>
              <a:t>の中身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C4AECB7-2828-407C-8C45-28FABC4D72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err="1"/>
              <a:t>music_sequencer</a:t>
            </a:r>
            <a:r>
              <a:rPr lang="ja-JP" altLang="en-US" dirty="0"/>
              <a:t>：シーケンサの</a:t>
            </a:r>
            <a:r>
              <a:rPr lang="en-US" altLang="ja-JP" dirty="0" err="1"/>
              <a:t>Vivado</a:t>
            </a:r>
            <a:r>
              <a:rPr lang="ja-JP" altLang="en-US" dirty="0"/>
              <a:t>プロジェクト</a:t>
            </a:r>
            <a:endParaRPr lang="en-US" altLang="ja-JP" dirty="0"/>
          </a:p>
          <a:p>
            <a:r>
              <a:rPr kumimoji="1" lang="en-US" altLang="ja-JP" dirty="0"/>
              <a:t>bitstream</a:t>
            </a:r>
            <a:r>
              <a:rPr kumimoji="1" lang="ja-JP" altLang="en-US" dirty="0"/>
              <a:t>：合成済みのビットストリーム</a:t>
            </a:r>
            <a:endParaRPr kumimoji="1" lang="en-US" altLang="ja-JP" dirty="0"/>
          </a:p>
          <a:p>
            <a:r>
              <a:rPr lang="en-US" altLang="ja-JP" dirty="0" err="1"/>
              <a:t>soundEmulator</a:t>
            </a:r>
            <a:r>
              <a:rPr lang="ja-JP" altLang="en-US" dirty="0"/>
              <a:t>：シーケンサの</a:t>
            </a:r>
            <a:r>
              <a:rPr lang="en-US" altLang="ja-JP" dirty="0"/>
              <a:t>Java</a:t>
            </a:r>
            <a:r>
              <a:rPr lang="ja-JP" altLang="en-US" dirty="0"/>
              <a:t>エミュレータ</a:t>
            </a:r>
            <a:endParaRPr lang="en-US" altLang="ja-JP" dirty="0"/>
          </a:p>
          <a:p>
            <a:r>
              <a:rPr kumimoji="1" lang="en-US" altLang="ja-JP" dirty="0"/>
              <a:t>MIDI2COE</a:t>
            </a:r>
            <a:r>
              <a:rPr kumimoji="1" lang="ja-JP" altLang="en-US" dirty="0"/>
              <a:t>：</a:t>
            </a:r>
            <a:r>
              <a:rPr kumimoji="1" lang="en-US" altLang="ja-JP" dirty="0"/>
              <a:t>MIDI</a:t>
            </a:r>
            <a:r>
              <a:rPr kumimoji="1" lang="ja-JP" altLang="en-US" dirty="0"/>
              <a:t>ファイルからシーケンサ用の</a:t>
            </a:r>
            <a:r>
              <a:rPr kumimoji="1" lang="en-US" altLang="ja-JP" dirty="0"/>
              <a:t>COE</a:t>
            </a:r>
            <a:r>
              <a:rPr kumimoji="1" lang="ja-JP" altLang="en-US" dirty="0"/>
              <a:t>ファイルを生成する</a:t>
            </a:r>
            <a:r>
              <a:rPr kumimoji="1" lang="en-US" altLang="ja-JP" dirty="0"/>
              <a:t>Python</a:t>
            </a:r>
            <a:r>
              <a:rPr kumimoji="1" lang="ja-JP" altLang="en-US"/>
              <a:t>スクリプト</a:t>
            </a:r>
            <a:endParaRPr kumimoji="1" lang="ja-JP" altLang="en-US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0CB274A-51BE-4055-B70D-EB02D1B3D6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2020/3/9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77FA356-1FE5-4039-9482-ABFA996CEA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引継ぎ資料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2F7F582-5EFA-4234-9763-E162AD47BF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D84B515-6EF4-D642-B309-5ED90DAA2A6E}" type="slidenum">
              <a:rPr lang="ja-JP" altLang="en-US" smtClean="0"/>
              <a:pPr/>
              <a:t>29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104321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B644F6C-A6C2-4700-89A4-14DFBB5CA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Alchemist</a:t>
            </a:r>
            <a:r>
              <a:rPr kumimoji="1" lang="ja-JP" altLang="en-US" dirty="0"/>
              <a:t>のツールチェーン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3F1F793-36AD-45C7-ACE8-271C5D664C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spcAft>
                <a:spcPts val="600"/>
              </a:spcAft>
            </a:pPr>
            <a:r>
              <a:rPr lang="en-US" altLang="ja-JP" dirty="0" err="1"/>
              <a:t>alchemist_py</a:t>
            </a:r>
            <a:endParaRPr lang="en-US" altLang="ja-JP" dirty="0"/>
          </a:p>
          <a:p>
            <a:pPr lvl="1">
              <a:spcAft>
                <a:spcPts val="600"/>
              </a:spcAft>
            </a:pPr>
            <a:r>
              <a:rPr lang="en-US" altLang="ja-JP" dirty="0"/>
              <a:t>https://github.com/Kenta11/alchemist_py</a:t>
            </a:r>
          </a:p>
          <a:p>
            <a:pPr lvl="1">
              <a:spcAft>
                <a:spcPts val="600"/>
              </a:spcAft>
            </a:pPr>
            <a:r>
              <a:rPr lang="en-US" altLang="ja-JP" dirty="0"/>
              <a:t>Python</a:t>
            </a:r>
            <a:r>
              <a:rPr lang="ja-JP" altLang="en-US" dirty="0"/>
              <a:t>実装の</a:t>
            </a:r>
            <a:r>
              <a:rPr lang="en-US" altLang="ja-JP" dirty="0"/>
              <a:t>alchemist</a:t>
            </a:r>
            <a:r>
              <a:rPr lang="ja-JP" altLang="en-US" dirty="0"/>
              <a:t>（オリジナル）</a:t>
            </a:r>
            <a:endParaRPr lang="en-US" altLang="ja-JP" dirty="0"/>
          </a:p>
          <a:p>
            <a:pPr>
              <a:spcAft>
                <a:spcPts val="600"/>
              </a:spcAft>
            </a:pPr>
            <a:r>
              <a:rPr kumimoji="1" lang="en-US" altLang="ja-JP" dirty="0" err="1"/>
              <a:t>Veaker_py</a:t>
            </a:r>
            <a:endParaRPr lang="en-US" altLang="ja-JP" dirty="0"/>
          </a:p>
          <a:p>
            <a:pPr lvl="1">
              <a:spcAft>
                <a:spcPts val="600"/>
              </a:spcAft>
            </a:pPr>
            <a:r>
              <a:rPr lang="en-US" altLang="ja-JP" dirty="0"/>
              <a:t>https://github.com/Kenta11/Veaker_py</a:t>
            </a:r>
            <a:endParaRPr kumimoji="1" lang="en-US" altLang="ja-JP" dirty="0"/>
          </a:p>
          <a:p>
            <a:pPr lvl="1">
              <a:spcAft>
                <a:spcPts val="600"/>
              </a:spcAft>
            </a:pPr>
            <a:r>
              <a:rPr kumimoji="1" lang="en-US" altLang="ja-JP" dirty="0"/>
              <a:t>C++</a:t>
            </a:r>
            <a:r>
              <a:rPr kumimoji="1" lang="ja-JP" altLang="en-US" dirty="0"/>
              <a:t>記述のノードを</a:t>
            </a:r>
            <a:r>
              <a:rPr kumimoji="1" lang="en-US" altLang="ja-JP" dirty="0" err="1"/>
              <a:t>Vivado</a:t>
            </a:r>
            <a:r>
              <a:rPr kumimoji="1" lang="en-US" altLang="ja-JP" dirty="0"/>
              <a:t> HLS</a:t>
            </a:r>
            <a:r>
              <a:rPr kumimoji="1" lang="ja-JP" altLang="en-US" dirty="0"/>
              <a:t>で開発するためのプラグイン</a:t>
            </a:r>
            <a:r>
              <a:rPr kumimoji="1" lang="en-US" altLang="ja-JP" dirty="0"/>
              <a:t> </a:t>
            </a:r>
          </a:p>
          <a:p>
            <a:pPr>
              <a:spcAft>
                <a:spcPts val="600"/>
              </a:spcAft>
            </a:pPr>
            <a:r>
              <a:rPr lang="en-US" altLang="ja-JP" dirty="0" err="1"/>
              <a:t>alchemist_rs</a:t>
            </a:r>
            <a:endParaRPr lang="en-US" altLang="ja-JP" dirty="0"/>
          </a:p>
          <a:p>
            <a:pPr lvl="1">
              <a:spcAft>
                <a:spcPts val="600"/>
              </a:spcAft>
            </a:pPr>
            <a:r>
              <a:rPr lang="en-US" altLang="ja-JP" dirty="0"/>
              <a:t>Rust</a:t>
            </a:r>
            <a:r>
              <a:rPr lang="ja-JP" altLang="en-US" dirty="0"/>
              <a:t>実装の</a:t>
            </a:r>
            <a:r>
              <a:rPr lang="en-US" altLang="ja-JP" dirty="0"/>
              <a:t>alchemist</a:t>
            </a:r>
            <a:r>
              <a:rPr lang="ja-JP" altLang="en-US" dirty="0"/>
              <a:t>のコマンド</a:t>
            </a:r>
            <a:endParaRPr lang="en-US" altLang="ja-JP" dirty="0"/>
          </a:p>
          <a:p>
            <a:pPr lvl="1">
              <a:spcAft>
                <a:spcPts val="600"/>
              </a:spcAft>
            </a:pPr>
            <a:r>
              <a:rPr lang="ja-JP" altLang="en-US" dirty="0"/>
              <a:t>なぜ</a:t>
            </a:r>
            <a:r>
              <a:rPr lang="en-US" altLang="ja-JP" dirty="0"/>
              <a:t>Rust</a:t>
            </a:r>
            <a:r>
              <a:rPr lang="ja-JP" altLang="en-US" dirty="0"/>
              <a:t>？</a:t>
            </a:r>
            <a:endParaRPr lang="en-US" altLang="ja-JP" dirty="0"/>
          </a:p>
          <a:p>
            <a:pPr lvl="2">
              <a:spcAft>
                <a:spcPts val="600"/>
              </a:spcAft>
            </a:pPr>
            <a:r>
              <a:rPr lang="en-US" altLang="ja-JP" dirty="0"/>
              <a:t>Python</a:t>
            </a:r>
            <a:r>
              <a:rPr lang="ja-JP" altLang="en-US" dirty="0"/>
              <a:t>のパッケージは</a:t>
            </a:r>
            <a:r>
              <a:rPr lang="en-US" altLang="ja-JP" dirty="0"/>
              <a:t>pip</a:t>
            </a:r>
            <a:r>
              <a:rPr lang="ja-JP" altLang="en-US" dirty="0"/>
              <a:t>と</a:t>
            </a:r>
            <a:r>
              <a:rPr lang="en-US" altLang="ja-JP" dirty="0"/>
              <a:t>Linux</a:t>
            </a:r>
            <a:r>
              <a:rPr lang="ja-JP" altLang="en-US" dirty="0"/>
              <a:t>ディストリビューションのパッケージマネージャの両方が管理 </a:t>
            </a:r>
            <a:r>
              <a:rPr lang="en-US" altLang="ja-JP" dirty="0"/>
              <a:t>(</a:t>
            </a:r>
            <a:r>
              <a:rPr lang="ja-JP" altLang="en-US" dirty="0"/>
              <a:t>しようと</a:t>
            </a:r>
            <a:r>
              <a:rPr lang="en-US" altLang="ja-JP" dirty="0"/>
              <a:t>)</a:t>
            </a:r>
            <a:r>
              <a:rPr lang="ja-JP" altLang="en-US" dirty="0"/>
              <a:t>するので競合しがち</a:t>
            </a:r>
            <a:br>
              <a:rPr lang="en-US" altLang="ja-JP" dirty="0"/>
            </a:br>
            <a:r>
              <a:rPr lang="en-US" altLang="ja-JP" dirty="0"/>
              <a:t>-&gt;</a:t>
            </a:r>
            <a:r>
              <a:rPr lang="ja-JP" altLang="en-US" dirty="0"/>
              <a:t>環境の再現が手間</a:t>
            </a:r>
            <a:endParaRPr lang="en-US" altLang="ja-JP" dirty="0"/>
          </a:p>
          <a:p>
            <a:pPr lvl="2">
              <a:spcAft>
                <a:spcPts val="600"/>
              </a:spcAft>
            </a:pPr>
            <a:r>
              <a:rPr lang="en-US" altLang="ja-JP" dirty="0"/>
              <a:t>cargo</a:t>
            </a:r>
            <a:r>
              <a:rPr lang="ja-JP" altLang="en-US" dirty="0"/>
              <a:t>コマンドを叩けば</a:t>
            </a:r>
            <a:r>
              <a:rPr lang="en-US" altLang="ja-JP" dirty="0"/>
              <a:t>Windows/Linux/Mac</a:t>
            </a:r>
            <a:r>
              <a:rPr lang="ja-JP" altLang="en-US" dirty="0"/>
              <a:t>のバイナリが作れる</a:t>
            </a:r>
            <a:endParaRPr lang="en-US" altLang="ja-JP" dirty="0"/>
          </a:p>
          <a:p>
            <a:pPr lvl="3">
              <a:spcAft>
                <a:spcPts val="600"/>
              </a:spcAft>
            </a:pPr>
            <a:endParaRPr lang="en-US" altLang="ja-JP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0E0AD9EF-0501-4D2D-B657-3B2DA8EE1C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2020/3/9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2BC244E-2102-469D-8959-EC20C342BA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引継ぎ資料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38C4740-0248-4ED6-980F-277951DF5C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D84B515-6EF4-D642-B309-5ED90DAA2A6E}" type="slidenum">
              <a:rPr lang="ja-JP" altLang="en-US" smtClean="0"/>
              <a:pPr/>
              <a:t>3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8850219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25F3B11-857E-4663-895D-8037E6E48D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管理者関連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587ECAB-E6FB-4F78-A99F-ADF15B8535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/>
              <a:t>必要なファイルやドキュメントは</a:t>
            </a:r>
            <a:r>
              <a:rPr kumimoji="1" lang="en-US" altLang="ja-JP" dirty="0"/>
              <a:t>`/home/fss4/</a:t>
            </a:r>
            <a:r>
              <a:rPr kumimoji="1" lang="en-US" altLang="ja-JP" dirty="0" err="1"/>
              <a:t>sudo</a:t>
            </a:r>
            <a:r>
              <a:rPr kumimoji="1" lang="en-US" altLang="ja-JP" dirty="0"/>
              <a:t>-share`</a:t>
            </a:r>
            <a:r>
              <a:rPr kumimoji="1" lang="ja-JP" altLang="en-US" dirty="0"/>
              <a:t>に置きました</a:t>
            </a:r>
            <a:endParaRPr kumimoji="1" lang="en-US" altLang="ja-JP" dirty="0"/>
          </a:p>
          <a:p>
            <a:pPr lvl="1"/>
            <a:r>
              <a:rPr kumimoji="1" lang="ja-JP" altLang="en-US" dirty="0"/>
              <a:t>インストーラ，</a:t>
            </a:r>
            <a:r>
              <a:rPr kumimoji="1" lang="en-US" altLang="ja-JP" dirty="0"/>
              <a:t>deb</a:t>
            </a:r>
            <a:r>
              <a:rPr kumimoji="1" lang="ja-JP" altLang="en-US" dirty="0"/>
              <a:t>パッケージ，ライセンスファイル，</a:t>
            </a:r>
            <a:br>
              <a:rPr kumimoji="1" lang="en-US" altLang="ja-JP" dirty="0"/>
            </a:br>
            <a:r>
              <a:rPr kumimoji="1" lang="ja-JP" altLang="en-US" dirty="0"/>
              <a:t>管理者入門，管理者向けユーティリティなど</a:t>
            </a:r>
            <a:endParaRPr kumimoji="1" lang="en-US" altLang="ja-JP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D340FF7-2933-43C5-8A41-8A0D9C715E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2020/3/9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F925C96-99E1-4550-96FD-A80639A69F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引継ぎ資料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44144CB-EE67-4EE8-8599-DBE6E48DCE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D84B515-6EF4-D642-B309-5ED90DAA2A6E}" type="slidenum">
              <a:rPr lang="ja-JP" altLang="en-US" smtClean="0"/>
              <a:pPr/>
              <a:t>30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778425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C043871-9A3B-4D7F-A575-042325597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fss4:/raid/</a:t>
            </a:r>
            <a:r>
              <a:rPr kumimoji="1" lang="en-US" altLang="ja-JP" dirty="0" err="1"/>
              <a:t>sudo</a:t>
            </a:r>
            <a:r>
              <a:rPr kumimoji="1" lang="en-US" altLang="ja-JP" dirty="0"/>
              <a:t>-share</a:t>
            </a:r>
            <a:r>
              <a:rPr kumimoji="1" lang="ja-JP" altLang="en-US" dirty="0"/>
              <a:t>のディレクトリ構成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E37C330-7FA8-4D8B-ABCC-16395993F9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ja-JP" sz="2000" dirty="0"/>
              <a:t>/raid/</a:t>
            </a:r>
            <a:r>
              <a:rPr lang="en-US" altLang="ja-JP" sz="2000" dirty="0" err="1"/>
              <a:t>sudo</a:t>
            </a:r>
            <a:r>
              <a:rPr lang="en-US" altLang="ja-JP" sz="2000" dirty="0"/>
              <a:t>-share/</a:t>
            </a:r>
            <a:br>
              <a:rPr lang="en-US" altLang="ja-JP" sz="2000" dirty="0"/>
            </a:br>
            <a:r>
              <a:rPr lang="en-US" altLang="ja-JP" sz="2000" dirty="0"/>
              <a:t>    | - documents/</a:t>
            </a:r>
            <a:br>
              <a:rPr lang="en-US" altLang="ja-JP" sz="2000" dirty="0"/>
            </a:br>
            <a:r>
              <a:rPr lang="en-US" altLang="ja-JP" sz="2000" dirty="0"/>
              <a:t>    |     | - Administrator/: </a:t>
            </a:r>
            <a:r>
              <a:rPr lang="ja-JP" altLang="en-US" sz="2000" dirty="0"/>
              <a:t>管理者の入門ドキュメント</a:t>
            </a:r>
            <a:br>
              <a:rPr lang="en-US" altLang="ja-JP" sz="2000" dirty="0"/>
            </a:br>
            <a:r>
              <a:rPr lang="en-US" altLang="ja-JP" sz="2000" dirty="0"/>
              <a:t>    | - license/: </a:t>
            </a:r>
            <a:r>
              <a:rPr lang="ja-JP" altLang="en-US" sz="2000" dirty="0"/>
              <a:t>ライセンスファイル置き場</a:t>
            </a:r>
            <a:br>
              <a:rPr lang="en-US" altLang="ja-JP" sz="2000" dirty="0"/>
            </a:br>
            <a:r>
              <a:rPr lang="en-US" altLang="ja-JP" sz="2000" dirty="0"/>
              <a:t>    |     | - </a:t>
            </a:r>
            <a:r>
              <a:rPr lang="en-US" altLang="ja-JP" sz="2000" dirty="0" err="1"/>
              <a:t>vivado</a:t>
            </a:r>
            <a:r>
              <a:rPr lang="en-US" altLang="ja-JP" sz="2000" dirty="0"/>
              <a:t>/</a:t>
            </a:r>
            <a:br>
              <a:rPr lang="en-US" altLang="ja-JP" sz="2000" dirty="0"/>
            </a:br>
            <a:r>
              <a:rPr lang="en-US" altLang="ja-JP" sz="2000" dirty="0"/>
              <a:t>    | - packages/: </a:t>
            </a:r>
            <a:br>
              <a:rPr lang="en-US" altLang="ja-JP" sz="2000" dirty="0"/>
            </a:br>
            <a:r>
              <a:rPr lang="en-US" altLang="ja-JP" sz="2000" dirty="0"/>
              <a:t>    |     | - deb/: deb</a:t>
            </a:r>
            <a:r>
              <a:rPr lang="ja-JP" altLang="en-US" sz="2000" dirty="0"/>
              <a:t>パッケージ</a:t>
            </a:r>
            <a:br>
              <a:rPr lang="en-US" altLang="ja-JP" sz="2000" dirty="0"/>
            </a:br>
            <a:r>
              <a:rPr lang="en-US" altLang="ja-JP" sz="2000" dirty="0"/>
              <a:t>    |     |    | - google-chrome/: Google Chrome</a:t>
            </a:r>
            <a:r>
              <a:rPr lang="ja-JP" altLang="en-US" sz="2000" dirty="0"/>
              <a:t>用</a:t>
            </a:r>
            <a:br>
              <a:rPr lang="en-US" altLang="ja-JP" sz="2000" dirty="0"/>
            </a:br>
            <a:r>
              <a:rPr lang="en-US" altLang="ja-JP" sz="2000" dirty="0"/>
              <a:t>    |     |    | - hyper/: Hyper terminal</a:t>
            </a:r>
            <a:r>
              <a:rPr lang="ja-JP" altLang="en-US" sz="2000" dirty="0"/>
              <a:t>用</a:t>
            </a:r>
            <a:br>
              <a:rPr lang="en-US" altLang="ja-JP" sz="2000" dirty="0"/>
            </a:br>
            <a:r>
              <a:rPr lang="en-US" altLang="ja-JP" sz="2000" dirty="0"/>
              <a:t>    |     |    | - slack/: Slack</a:t>
            </a:r>
            <a:r>
              <a:rPr lang="ja-JP" altLang="en-US" sz="2000" dirty="0"/>
              <a:t>用</a:t>
            </a:r>
            <a:br>
              <a:rPr lang="en-US" altLang="ja-JP" sz="2000" dirty="0"/>
            </a:br>
            <a:r>
              <a:rPr lang="en-US" altLang="ja-JP" sz="2000" dirty="0"/>
              <a:t>    |     | - </a:t>
            </a:r>
            <a:r>
              <a:rPr lang="en-US" altLang="ja-JP" sz="2000" dirty="0" err="1"/>
              <a:t>etc</a:t>
            </a:r>
            <a:r>
              <a:rPr lang="en-US" altLang="ja-JP" sz="2000" dirty="0"/>
              <a:t>/</a:t>
            </a:r>
            <a:r>
              <a:rPr lang="en-US" altLang="ja-JP" sz="2000" dirty="0" err="1"/>
              <a:t>vivado</a:t>
            </a:r>
            <a:r>
              <a:rPr lang="en-US" altLang="ja-JP" sz="2000" dirty="0"/>
              <a:t>/: </a:t>
            </a:r>
            <a:r>
              <a:rPr lang="en-US" altLang="ja-JP" sz="2000" dirty="0" err="1"/>
              <a:t>Vivado</a:t>
            </a:r>
            <a:r>
              <a:rPr lang="ja-JP" altLang="en-US" sz="2000" dirty="0"/>
              <a:t>のインストーラ</a:t>
            </a:r>
            <a:br>
              <a:rPr lang="en-US" altLang="ja-JP" sz="2000" dirty="0"/>
            </a:br>
            <a:r>
              <a:rPr lang="en-US" altLang="ja-JP" sz="2000" dirty="0"/>
              <a:t>    | - script/: </a:t>
            </a:r>
            <a:r>
              <a:rPr lang="ja-JP" altLang="en-US" sz="2000" dirty="0"/>
              <a:t>管理者向けスクリプト</a:t>
            </a:r>
            <a:br>
              <a:rPr lang="en-US" altLang="ja-JP" sz="2000" dirty="0"/>
            </a:br>
            <a:r>
              <a:rPr lang="en-US" altLang="ja-JP" sz="2000" dirty="0"/>
              <a:t>    |     | - spec-list-gen/: </a:t>
            </a:r>
            <a:r>
              <a:rPr lang="ja-JP" altLang="en-US" sz="2000" dirty="0"/>
              <a:t>スペック表生成器</a:t>
            </a:r>
            <a:br>
              <a:rPr lang="en-US" altLang="ja-JP" sz="2000" dirty="0"/>
            </a:br>
            <a:r>
              <a:rPr lang="en-US" altLang="ja-JP" sz="2000" dirty="0"/>
              <a:t>    |     | - setup-Ubuntu-18.04.sh: setup</a:t>
            </a:r>
            <a:r>
              <a:rPr lang="ja-JP" altLang="en-US" sz="2000" dirty="0"/>
              <a:t> </a:t>
            </a:r>
            <a:r>
              <a:rPr lang="en-US" altLang="ja-JP" sz="2000" dirty="0"/>
              <a:t>script</a:t>
            </a:r>
            <a:r>
              <a:rPr lang="ja-JP" altLang="en-US" sz="2000" dirty="0"/>
              <a:t> </a:t>
            </a:r>
            <a:r>
              <a:rPr lang="en-US" altLang="ja-JP" sz="2000" dirty="0"/>
              <a:t>for</a:t>
            </a:r>
            <a:r>
              <a:rPr lang="ja-JP" altLang="en-US" sz="2000" dirty="0"/>
              <a:t> </a:t>
            </a:r>
            <a:r>
              <a:rPr lang="en-US" altLang="ja-JP" sz="2000" dirty="0"/>
              <a:t>Ubuntu</a:t>
            </a:r>
            <a:r>
              <a:rPr lang="ja-JP" altLang="en-US" sz="2000" dirty="0"/>
              <a:t> </a:t>
            </a:r>
            <a:r>
              <a:rPr lang="en-US" altLang="ja-JP" sz="2000" dirty="0"/>
              <a:t>18.04</a:t>
            </a:r>
            <a:br>
              <a:rPr lang="en-US" altLang="ja-JP" sz="2000" dirty="0"/>
            </a:br>
            <a:r>
              <a:rPr lang="en-US" altLang="ja-JP" sz="2000" dirty="0"/>
              <a:t>    | - </a:t>
            </a:r>
            <a:r>
              <a:rPr lang="en-US" altLang="ja-JP" sz="2000" dirty="0" err="1"/>
              <a:t>root_sheet</a:t>
            </a:r>
            <a:r>
              <a:rPr lang="en-US" altLang="ja-JP" sz="2000" dirty="0"/>
              <a:t>/: root</a:t>
            </a:r>
            <a:r>
              <a:rPr lang="ja-JP" altLang="en-US" sz="2000" dirty="0"/>
              <a:t>表</a:t>
            </a:r>
            <a:r>
              <a:rPr lang="en-US" altLang="ja-JP" sz="2000" dirty="0"/>
              <a:t>(</a:t>
            </a:r>
            <a:r>
              <a:rPr lang="ja-JP" altLang="en-US" sz="2000" dirty="0"/>
              <a:t>マシンスペックとパスワードのチートシート</a:t>
            </a:r>
            <a:r>
              <a:rPr lang="en-US" altLang="ja-JP" sz="2000" dirty="0"/>
              <a:t>)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011FB6D-91A9-4386-B745-082D78EDD8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2020/3/9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81B03D8-10BA-44BB-80A2-7E4A042F18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引継ぎ資料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3A80551-811B-4E7F-89FB-B50526ADCC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D84B515-6EF4-D642-B309-5ED90DAA2A6E}" type="slidenum">
              <a:rPr lang="ja-JP" altLang="en-US" smtClean="0"/>
              <a:pPr/>
              <a:t>31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3386167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B644F6C-A6C2-4700-89A4-14DFBB5CA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テキスト一覧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3F1F793-36AD-45C7-ACE8-271C5D664C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ja-JP" altLang="en-US" dirty="0"/>
              <a:t>天野英晴ほか，</a:t>
            </a:r>
            <a:r>
              <a:rPr lang="en-US" altLang="ja-JP" dirty="0"/>
              <a:t>”</a:t>
            </a:r>
            <a:r>
              <a:rPr kumimoji="1" lang="en-US" altLang="ja-JP" dirty="0"/>
              <a:t>FPGA</a:t>
            </a:r>
            <a:r>
              <a:rPr kumimoji="1" lang="ja-JP" altLang="en-US" dirty="0"/>
              <a:t>の原理と構成</a:t>
            </a:r>
            <a:r>
              <a:rPr lang="en-US" altLang="ja-JP" dirty="0"/>
              <a:t>”</a:t>
            </a:r>
            <a:r>
              <a:rPr lang="ja-JP" altLang="en-US" dirty="0"/>
              <a:t>，オーム社</a:t>
            </a:r>
            <a:endParaRPr lang="en-US" altLang="ja-JP" dirty="0"/>
          </a:p>
          <a:p>
            <a:r>
              <a:rPr kumimoji="1" lang="ja-JP" altLang="en-US" dirty="0"/>
              <a:t>佐々木尚，</a:t>
            </a:r>
            <a:r>
              <a:rPr kumimoji="1" lang="en-US" altLang="ja-JP" dirty="0"/>
              <a:t>”Verilog HDL</a:t>
            </a:r>
            <a:r>
              <a:rPr kumimoji="1" lang="ja-JP" altLang="en-US" dirty="0"/>
              <a:t>論理合成入門</a:t>
            </a:r>
            <a:r>
              <a:rPr kumimoji="1" lang="en-US" altLang="ja-JP" dirty="0"/>
              <a:t>”</a:t>
            </a:r>
            <a:r>
              <a:rPr kumimoji="1" lang="ja-JP" altLang="en-US" dirty="0"/>
              <a:t>，</a:t>
            </a:r>
            <a:r>
              <a:rPr kumimoji="1" lang="en-US" altLang="ja-JP" dirty="0"/>
              <a:t>CQ</a:t>
            </a:r>
            <a:r>
              <a:rPr kumimoji="1" lang="ja-JP" altLang="en-US" dirty="0"/>
              <a:t>出版</a:t>
            </a:r>
            <a:endParaRPr kumimoji="1" lang="en-US" altLang="ja-JP" dirty="0"/>
          </a:p>
          <a:p>
            <a:r>
              <a:rPr lang="ja-JP" altLang="en-US" dirty="0"/>
              <a:t>鳥海佳考ほか，</a:t>
            </a:r>
            <a:r>
              <a:rPr lang="en-US" altLang="ja-JP" dirty="0"/>
              <a:t>”HDL</a:t>
            </a:r>
            <a:r>
              <a:rPr lang="ja-JP" altLang="en-US" dirty="0"/>
              <a:t>サンプル記述集</a:t>
            </a:r>
            <a:r>
              <a:rPr lang="en-US" altLang="ja-JP" dirty="0"/>
              <a:t>”</a:t>
            </a:r>
            <a:r>
              <a:rPr lang="ja-JP" altLang="en-US" dirty="0"/>
              <a:t>，</a:t>
            </a:r>
            <a:r>
              <a:rPr lang="en-US" altLang="ja-JP" dirty="0"/>
              <a:t>CQ</a:t>
            </a:r>
            <a:r>
              <a:rPr lang="ja-JP" altLang="en-US" dirty="0"/>
              <a:t>出版</a:t>
            </a:r>
            <a:endParaRPr lang="en-US" altLang="ja-JP" dirty="0"/>
          </a:p>
          <a:p>
            <a:r>
              <a:rPr kumimoji="1" lang="ja-JP" altLang="en-US" dirty="0"/>
              <a:t>藤倉俊幸，</a:t>
            </a:r>
            <a:r>
              <a:rPr kumimoji="1" lang="en-US" altLang="ja-JP" dirty="0"/>
              <a:t>“</a:t>
            </a:r>
            <a:r>
              <a:rPr kumimoji="1" lang="ja-JP" altLang="en-US" dirty="0"/>
              <a:t>組み込みシステム開発に役立つ理論と手法</a:t>
            </a:r>
            <a:r>
              <a:rPr kumimoji="1" lang="en-US" altLang="ja-JP" dirty="0"/>
              <a:t>”</a:t>
            </a:r>
            <a:r>
              <a:rPr kumimoji="1" lang="ja-JP" altLang="en-US" dirty="0"/>
              <a:t>，</a:t>
            </a:r>
            <a:r>
              <a:rPr kumimoji="1" lang="en-US" altLang="ja-JP" dirty="0"/>
              <a:t>CQ</a:t>
            </a:r>
            <a:r>
              <a:rPr kumimoji="1" lang="ja-JP" altLang="en-US" dirty="0"/>
              <a:t>出版</a:t>
            </a:r>
            <a:endParaRPr kumimoji="1" lang="en-US" altLang="ja-JP" dirty="0"/>
          </a:p>
          <a:p>
            <a:r>
              <a:rPr lang="ja-JP" altLang="en-US" dirty="0"/>
              <a:t>インターフェース編集部，</a:t>
            </a:r>
            <a:r>
              <a:rPr lang="en-US" altLang="ja-JP" dirty="0"/>
              <a:t>”Ethernet</a:t>
            </a:r>
            <a:r>
              <a:rPr lang="ja-JP" altLang="en-US" dirty="0"/>
              <a:t>のしくみとハードウェア設計技法</a:t>
            </a:r>
            <a:r>
              <a:rPr lang="en-US" altLang="ja-JP" dirty="0"/>
              <a:t>”</a:t>
            </a:r>
            <a:r>
              <a:rPr lang="ja-JP" altLang="en-US" dirty="0"/>
              <a:t>，</a:t>
            </a:r>
            <a:r>
              <a:rPr lang="en-US" altLang="ja-JP" dirty="0"/>
              <a:t>CQ</a:t>
            </a:r>
            <a:r>
              <a:rPr lang="ja-JP" altLang="en-US" dirty="0"/>
              <a:t>出版</a:t>
            </a:r>
            <a:endParaRPr lang="en-US" altLang="ja-JP" dirty="0"/>
          </a:p>
          <a:p>
            <a:r>
              <a:rPr kumimoji="1" lang="en-US" altLang="ja-JP" dirty="0"/>
              <a:t>Xilinx</a:t>
            </a:r>
            <a:r>
              <a:rPr kumimoji="1" lang="ja-JP" altLang="en-US" dirty="0"/>
              <a:t>，</a:t>
            </a:r>
            <a:r>
              <a:rPr kumimoji="1" lang="en-US" altLang="ja-JP" dirty="0"/>
              <a:t>”Embedded System Design Flow – </a:t>
            </a:r>
            <a:r>
              <a:rPr kumimoji="1" lang="en-US" altLang="ja-JP" dirty="0" err="1"/>
              <a:t>Atlys</a:t>
            </a:r>
            <a:r>
              <a:rPr kumimoji="1" lang="en-US" altLang="ja-JP" dirty="0"/>
              <a:t> Board using AXI4”</a:t>
            </a:r>
          </a:p>
          <a:p>
            <a:r>
              <a:rPr lang="en-US" altLang="ja-JP" dirty="0"/>
              <a:t>Xilinx</a:t>
            </a:r>
            <a:r>
              <a:rPr lang="ja-JP" altLang="en-US" dirty="0"/>
              <a:t>，</a:t>
            </a:r>
            <a:r>
              <a:rPr lang="en-US" altLang="ja-JP" dirty="0"/>
              <a:t>”Xilinx </a:t>
            </a:r>
            <a:r>
              <a:rPr lang="en-US" altLang="ja-JP" dirty="0" err="1"/>
              <a:t>Vivado</a:t>
            </a:r>
            <a:r>
              <a:rPr lang="en-US" altLang="ja-JP" dirty="0"/>
              <a:t> 2015.2 </a:t>
            </a:r>
            <a:r>
              <a:rPr lang="en-US" altLang="ja-JP" dirty="0" err="1"/>
              <a:t>Zedboard</a:t>
            </a:r>
            <a:r>
              <a:rPr lang="en-US" altLang="ja-JP" dirty="0"/>
              <a:t>/</a:t>
            </a:r>
            <a:r>
              <a:rPr lang="en-US" altLang="ja-JP" dirty="0" err="1"/>
              <a:t>Zybo</a:t>
            </a:r>
            <a:r>
              <a:rPr lang="en-US" altLang="ja-JP" dirty="0"/>
              <a:t>”</a:t>
            </a:r>
            <a:endParaRPr kumimoji="1" lang="ja-JP" altLang="en-US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0E0AD9EF-0501-4D2D-B657-3B2DA8EE1C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2020/3/9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2BC244E-2102-469D-8959-EC20C342BA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引継ぎ資料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38C4740-0248-4ED6-980F-277951DF5C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D84B515-6EF4-D642-B309-5ED90DAA2A6E}" type="slidenum">
              <a:rPr lang="ja-JP" altLang="en-US" smtClean="0"/>
              <a:pPr/>
              <a:t>4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775433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EF184C2-E385-49E5-8730-816CAA7C2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FPGA</a:t>
            </a:r>
            <a:r>
              <a:rPr lang="ja-JP" altLang="en-US" dirty="0"/>
              <a:t>の原理と構成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206A556-DFB9-442D-A9D0-0880615BDE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46116" y="1318018"/>
            <a:ext cx="4891560" cy="5158982"/>
          </a:xfrm>
        </p:spPr>
        <p:txBody>
          <a:bodyPr/>
          <a:lstStyle/>
          <a:p>
            <a:r>
              <a:rPr kumimoji="1" lang="en-US" altLang="ja-JP" dirty="0"/>
              <a:t>FPGA</a:t>
            </a:r>
            <a:r>
              <a:rPr kumimoji="1" lang="ja-JP" altLang="en-US" dirty="0"/>
              <a:t>の歴史から中身の詳しい解説，さらには最新の研究まで取り扱う</a:t>
            </a:r>
            <a:endParaRPr kumimoji="1" lang="en-US" altLang="ja-JP" dirty="0"/>
          </a:p>
          <a:p>
            <a:r>
              <a:rPr lang="en-US" altLang="ja-JP" dirty="0"/>
              <a:t>FPGA</a:t>
            </a:r>
            <a:r>
              <a:rPr lang="ja-JP" altLang="en-US" dirty="0"/>
              <a:t>をやる人は</a:t>
            </a:r>
            <a:r>
              <a:rPr lang="ja-JP" altLang="en-US" b="1" dirty="0"/>
              <a:t>何度も読んで</a:t>
            </a:r>
            <a:r>
              <a:rPr lang="ja-JP" altLang="en-US" dirty="0"/>
              <a:t>理解するべき</a:t>
            </a:r>
            <a:endParaRPr lang="en-US" altLang="ja-JP" dirty="0"/>
          </a:p>
          <a:p>
            <a:r>
              <a:rPr kumimoji="1" lang="ja-JP" altLang="en-US" dirty="0"/>
              <a:t>自分で回路を開発したり</a:t>
            </a:r>
            <a:r>
              <a:rPr kumimoji="1" lang="en-US" altLang="ja-JP" dirty="0"/>
              <a:t>FPGA</a:t>
            </a:r>
            <a:r>
              <a:rPr kumimoji="1" lang="ja-JP" altLang="en-US" dirty="0"/>
              <a:t>を扱った論文</a:t>
            </a:r>
            <a:r>
              <a:rPr lang="ja-JP" altLang="en-US" dirty="0"/>
              <a:t>も読むことでより理解が深まるかも</a:t>
            </a:r>
            <a:endParaRPr lang="en-US" altLang="ja-JP" dirty="0"/>
          </a:p>
          <a:p>
            <a:r>
              <a:rPr kumimoji="1" lang="ja-JP" altLang="en-US" dirty="0"/>
              <a:t>和書で</a:t>
            </a:r>
            <a:r>
              <a:rPr kumimoji="1" lang="en-US" altLang="ja-JP" dirty="0"/>
              <a:t>FPGA</a:t>
            </a:r>
            <a:r>
              <a:rPr kumimoji="1" lang="ja-JP" altLang="en-US" dirty="0"/>
              <a:t>の教科書になるのはこれだけ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30B9694-1F11-4A4A-BC88-C4692762C3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2020/3/9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461040E7-7050-4242-83E2-13AEE6FE0B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引継ぎ資料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6906E55-F30F-49A9-B820-6C9EFFAE00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D84B515-6EF4-D642-B309-5ED90DAA2A6E}" type="slidenum">
              <a:rPr lang="ja-JP" altLang="en-US" smtClean="0"/>
              <a:pPr/>
              <a:t>5</a:t>
            </a:fld>
            <a:endParaRPr lang="ja-JP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D6BF34C-D77C-4732-8888-D9D89D1A45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592" y="1318018"/>
            <a:ext cx="3693830" cy="5242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02425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EF184C2-E385-49E5-8730-816CAA7C2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 dirty="0"/>
              <a:t>Verilog HDL</a:t>
            </a:r>
            <a:r>
              <a:rPr lang="ja-JP" altLang="en-US" dirty="0"/>
              <a:t>論理合成入門 </a:t>
            </a:r>
            <a:r>
              <a:rPr lang="en-US" altLang="ja-JP" dirty="0"/>
              <a:t>&amp; HDL</a:t>
            </a:r>
            <a:r>
              <a:rPr lang="ja-JP" altLang="en-US" dirty="0"/>
              <a:t>サンプル記述集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206A556-DFB9-442D-A9D0-0880615BDE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7592" y="4815191"/>
            <a:ext cx="8910083" cy="1661808"/>
          </a:xfrm>
        </p:spPr>
        <p:txBody>
          <a:bodyPr/>
          <a:lstStyle/>
          <a:p>
            <a:r>
              <a:rPr kumimoji="1" lang="en-US" altLang="ja-JP" dirty="0"/>
              <a:t>HDL beginner</a:t>
            </a:r>
            <a:r>
              <a:rPr kumimoji="1" lang="ja-JP" altLang="en-US" dirty="0"/>
              <a:t>向け</a:t>
            </a:r>
            <a:endParaRPr kumimoji="1" lang="en-US" altLang="ja-JP" dirty="0"/>
          </a:p>
          <a:p>
            <a:r>
              <a:rPr lang="ja-JP" altLang="en-US" dirty="0"/>
              <a:t>文法は理解したという人が，写経してコーディング力を付けるのに向いている</a:t>
            </a:r>
            <a:endParaRPr kumimoji="1" lang="ja-JP" altLang="en-US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30B9694-1F11-4A4A-BC88-C4692762C3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2020/3/9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461040E7-7050-4242-83E2-13AEE6FE0B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引継ぎ資料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6906E55-F30F-49A9-B820-6C9EFFAE00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D84B515-6EF4-D642-B309-5ED90DAA2A6E}" type="slidenum">
              <a:rPr lang="ja-JP" altLang="en-US" smtClean="0"/>
              <a:pPr/>
              <a:t>6</a:t>
            </a:fld>
            <a:endParaRPr lang="ja-JP" altLang="en-US" dirty="0"/>
          </a:p>
        </p:txBody>
      </p:sp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CB8AD6D4-F241-4851-8129-7B05D31BA73D}"/>
              </a:ext>
            </a:extLst>
          </p:cNvPr>
          <p:cNvGrpSpPr/>
          <p:nvPr/>
        </p:nvGrpSpPr>
        <p:grpSpPr>
          <a:xfrm>
            <a:off x="1482608" y="1332633"/>
            <a:ext cx="6178783" cy="3255423"/>
            <a:chOff x="1312188" y="1318209"/>
            <a:chExt cx="6178783" cy="3255423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87BC58E1-1D64-462D-B0C8-E7875A90D6B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12188" y="1318209"/>
              <a:ext cx="2564878" cy="32554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40DEA73F-CE46-49B3-867F-EE045AAFF5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82947" y="1332633"/>
              <a:ext cx="2508024" cy="32409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788216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EF184C2-E385-49E5-8730-816CAA7C2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組み込みシステム開発に役立つ理論と手法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206A556-DFB9-442D-A9D0-0880615BDE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83277" y="1728592"/>
            <a:ext cx="5054398" cy="4338026"/>
          </a:xfrm>
        </p:spPr>
        <p:txBody>
          <a:bodyPr/>
          <a:lstStyle/>
          <a:p>
            <a:r>
              <a:rPr kumimoji="1" lang="ja-JP" altLang="en-US" dirty="0"/>
              <a:t>組み込みシステムの設計について理解したい人</a:t>
            </a:r>
            <a:br>
              <a:rPr kumimoji="1" lang="en-US" altLang="ja-JP" dirty="0"/>
            </a:br>
            <a:r>
              <a:rPr kumimoji="1" lang="en-US" altLang="ja-JP" dirty="0"/>
              <a:t>or</a:t>
            </a:r>
            <a:r>
              <a:rPr lang="en-US" altLang="ja-JP" dirty="0"/>
              <a:t> </a:t>
            </a:r>
            <a:r>
              <a:rPr lang="ja-JP" altLang="en-US" dirty="0"/>
              <a:t>リアルタイム</a:t>
            </a:r>
            <a:r>
              <a:rPr lang="en-US" altLang="ja-JP" dirty="0"/>
              <a:t>OS</a:t>
            </a:r>
            <a:r>
              <a:rPr lang="ja-JP" altLang="en-US" dirty="0"/>
              <a:t>について理解したい人向け</a:t>
            </a:r>
            <a:endParaRPr lang="en-US" altLang="ja-JP" dirty="0"/>
          </a:p>
          <a:p>
            <a:r>
              <a:rPr lang="ja-JP" altLang="en-US" dirty="0"/>
              <a:t>表紙に</a:t>
            </a:r>
            <a:r>
              <a:rPr lang="en-US" altLang="ja-JP" dirty="0"/>
              <a:t>”XILINX”</a:t>
            </a:r>
            <a:r>
              <a:rPr lang="ja-JP" altLang="en-US" dirty="0"/>
              <a:t>と書かれたチップがあるが，</a:t>
            </a:r>
            <a:r>
              <a:rPr lang="en-US" altLang="ja-JP" dirty="0"/>
              <a:t>FPGA</a:t>
            </a:r>
            <a:r>
              <a:rPr lang="ja-JP" altLang="en-US" dirty="0"/>
              <a:t>に関する書籍ではない</a:t>
            </a:r>
            <a:endParaRPr kumimoji="1" lang="ja-JP" altLang="en-US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30B9694-1F11-4A4A-BC88-C4692762C3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2020/3/9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461040E7-7050-4242-83E2-13AEE6FE0B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引継ぎ資料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6906E55-F30F-49A9-B820-6C9EFFAE00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D84B515-6EF4-D642-B309-5ED90DAA2A6E}" type="slidenum">
              <a:rPr lang="ja-JP" altLang="en-US" smtClean="0"/>
              <a:pPr/>
              <a:t>7</a:t>
            </a:fld>
            <a:endParaRPr lang="ja-JP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1EB96AB-015D-4862-B68B-D06F5F9723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592" y="1318209"/>
            <a:ext cx="3680320" cy="5217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17620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EF184C2-E385-49E5-8730-816CAA7C2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Ethernet</a:t>
            </a:r>
            <a:r>
              <a:rPr lang="ja-JP" altLang="en-US" dirty="0"/>
              <a:t>のしくみとハードウェア設計技法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206A556-DFB9-442D-A9D0-0880615BDE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45490" y="1318018"/>
            <a:ext cx="5192185" cy="5158982"/>
          </a:xfrm>
        </p:spPr>
        <p:txBody>
          <a:bodyPr/>
          <a:lstStyle/>
          <a:p>
            <a:r>
              <a:rPr kumimoji="1" lang="en-US" altLang="ja-JP" dirty="0"/>
              <a:t>Ethernet</a:t>
            </a:r>
            <a:r>
              <a:rPr lang="ja-JP" altLang="en-US" dirty="0"/>
              <a:t>の仕組みと市販されているコントローラの使い方について解説</a:t>
            </a:r>
            <a:endParaRPr lang="en-US" altLang="ja-JP" dirty="0"/>
          </a:p>
          <a:p>
            <a:r>
              <a:rPr lang="ja-JP" altLang="en-US" dirty="0"/>
              <a:t>後半は</a:t>
            </a:r>
            <a:r>
              <a:rPr lang="en-US" altLang="ja-JP" dirty="0"/>
              <a:t>FPGA</a:t>
            </a:r>
            <a:r>
              <a:rPr lang="ja-JP" altLang="en-US" dirty="0"/>
              <a:t>でコントローラを設計する内容</a:t>
            </a:r>
            <a:endParaRPr lang="en-US" altLang="ja-JP" dirty="0"/>
          </a:p>
          <a:p>
            <a:r>
              <a:rPr lang="ja-JP" altLang="en-US" dirty="0"/>
              <a:t>ハードウェア開発者かつ</a:t>
            </a:r>
            <a:r>
              <a:rPr kumimoji="1" lang="en-US" altLang="ja-JP" dirty="0"/>
              <a:t>Ethernet</a:t>
            </a:r>
            <a:r>
              <a:rPr kumimoji="1" lang="ja-JP" altLang="en-US" dirty="0"/>
              <a:t>を扱う人向けの内容</a:t>
            </a:r>
            <a:endParaRPr kumimoji="1" lang="en-US" altLang="ja-JP" dirty="0"/>
          </a:p>
          <a:p>
            <a:r>
              <a:rPr lang="en-US" altLang="ja-JP" dirty="0"/>
              <a:t>2006</a:t>
            </a:r>
            <a:r>
              <a:rPr lang="ja-JP" altLang="en-US" dirty="0"/>
              <a:t>年の書籍なので</a:t>
            </a:r>
            <a:r>
              <a:rPr lang="en-US" altLang="ja-JP" dirty="0"/>
              <a:t>10/100-Base</a:t>
            </a:r>
            <a:r>
              <a:rPr lang="ja-JP" altLang="en-US" dirty="0"/>
              <a:t>を中心に扱っている</a:t>
            </a:r>
            <a:r>
              <a:rPr lang="en-US" altLang="ja-JP" dirty="0"/>
              <a:t>(</a:t>
            </a:r>
            <a:r>
              <a:rPr lang="ja-JP" altLang="en-US" dirty="0"/>
              <a:t>古い</a:t>
            </a:r>
            <a:r>
              <a:rPr lang="en-US" altLang="ja-JP" dirty="0"/>
              <a:t>)</a:t>
            </a:r>
            <a:endParaRPr kumimoji="1" lang="ja-JP" altLang="en-US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30B9694-1F11-4A4A-BC88-C4692762C3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2020/3/9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461040E7-7050-4242-83E2-13AEE6FE0B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引継ぎ資料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6906E55-F30F-49A9-B820-6C9EFFAE00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D84B515-6EF4-D642-B309-5ED90DAA2A6E}" type="slidenum">
              <a:rPr lang="ja-JP" altLang="en-US" smtClean="0"/>
              <a:pPr/>
              <a:t>8</a:t>
            </a:fld>
            <a:endParaRPr lang="ja-JP" alt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9379263-ACA3-4869-AE14-37ACD428EC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592" y="1318018"/>
            <a:ext cx="3717898" cy="5240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26333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EF184C2-E385-49E5-8730-816CAA7C2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ja-JP" sz="2400" dirty="0"/>
              <a:t>Embedded System Design Flow – </a:t>
            </a:r>
            <a:r>
              <a:rPr lang="en-US" altLang="ja-JP" sz="2400" dirty="0" err="1"/>
              <a:t>Atlys</a:t>
            </a:r>
            <a:r>
              <a:rPr lang="en-US" altLang="ja-JP" sz="2400" dirty="0"/>
              <a:t> Board using AXI4</a:t>
            </a:r>
            <a:endParaRPr kumimoji="1" lang="ja-JP" altLang="en-US" sz="2400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206A556-DFB9-442D-A9D0-0880615BDE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71167" y="2204580"/>
            <a:ext cx="4866508" cy="4272419"/>
          </a:xfrm>
        </p:spPr>
        <p:txBody>
          <a:bodyPr/>
          <a:lstStyle/>
          <a:p>
            <a:r>
              <a:rPr lang="en-US" altLang="ja-JP" dirty="0"/>
              <a:t>Workshop</a:t>
            </a:r>
            <a:r>
              <a:rPr lang="ja-JP" altLang="en-US" dirty="0"/>
              <a:t>で配布されたテキスト</a:t>
            </a:r>
            <a:endParaRPr kumimoji="1" lang="en-US" altLang="ja-JP" dirty="0"/>
          </a:p>
          <a:p>
            <a:r>
              <a:rPr kumimoji="1" lang="en-US" altLang="ja-JP" dirty="0" err="1"/>
              <a:t>Atlys</a:t>
            </a:r>
            <a:r>
              <a:rPr kumimoji="1" lang="ja-JP" altLang="en-US" dirty="0"/>
              <a:t>ボードで</a:t>
            </a:r>
            <a:r>
              <a:rPr kumimoji="1" lang="en-US" altLang="ja-JP" dirty="0"/>
              <a:t>AXI4</a:t>
            </a:r>
            <a:r>
              <a:rPr kumimoji="1" lang="ja-JP" altLang="en-US" dirty="0"/>
              <a:t>プロトコルを使った回路を開発する</a:t>
            </a:r>
            <a:endParaRPr kumimoji="1" lang="en-US" altLang="ja-JP" dirty="0"/>
          </a:p>
          <a:p>
            <a:r>
              <a:rPr lang="en-US" altLang="ja-JP" dirty="0"/>
              <a:t>ISE</a:t>
            </a:r>
            <a:r>
              <a:rPr lang="ja-JP" altLang="en-US" dirty="0"/>
              <a:t>の時代の話なので，必要に迫られたら読めばいい</a:t>
            </a:r>
            <a:endParaRPr kumimoji="1" lang="en-US" altLang="ja-JP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30B9694-1F11-4A4A-BC88-C4692762C3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/>
              <a:t>2020/3/9</a:t>
            </a:r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461040E7-7050-4242-83E2-13AEE6FE0B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/>
              <a:t>引継ぎ資料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6906E55-F30F-49A9-B820-6C9EFFAE00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D84B515-6EF4-D642-B309-5ED90DAA2A6E}" type="slidenum">
              <a:rPr lang="ja-JP" altLang="en-US" smtClean="0"/>
              <a:pPr/>
              <a:t>9</a:t>
            </a:fld>
            <a:endParaRPr lang="ja-JP" altLang="en-US" dirty="0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F402F889-4886-4013-B780-596F96701B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593" b="14181"/>
          <a:stretch/>
        </p:blipFill>
        <p:spPr>
          <a:xfrm>
            <a:off x="127592" y="1318018"/>
            <a:ext cx="3949236" cy="5283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10836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kazushi_temp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enta_version">
      <a:majorFont>
        <a:latin typeface="Segoe UI"/>
        <a:ea typeface="メイリオ"/>
        <a:cs typeface=""/>
      </a:majorFont>
      <a:minorFont>
        <a:latin typeface="Segoe UI"/>
        <a:ea typeface="メイリオ"/>
        <a:cs typeface=""/>
      </a:minorFont>
    </a:fontScheme>
    <a:fmtScheme name="クラリティ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ci16kai2.pptx" id="{F378978A-CA2F-D947-9772-A1BC1EA73B0C}" vid="{27DFFF87-3D99-5641-9763-BC5506FBC157}"/>
    </a:ext>
  </a:extLst>
</a:theme>
</file>

<file path=ppt/theme/theme2.xml><?xml version="1.0" encoding="utf-8"?>
<a:theme xmlns:a="http://schemas.openxmlformats.org/drawingml/2006/main" name="デザインの設定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ci16kai2.pptx" id="{F378978A-CA2F-D947-9772-A1BC1EA73B0C}" vid="{0A682282-D851-874D-ADD9-9239E6420AA2}"/>
    </a:ext>
  </a:extLst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kazushi_temp2</Template>
  <TotalTime>579</TotalTime>
  <Words>1222</Words>
  <Application>Microsoft Office PowerPoint</Application>
  <PresentationFormat>画面に合わせる (4:3)</PresentationFormat>
  <Paragraphs>217</Paragraphs>
  <Slides>31</Slides>
  <Notes>2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2</vt:i4>
      </vt:variant>
      <vt:variant>
        <vt:lpstr>スライド タイトル</vt:lpstr>
      </vt:variant>
      <vt:variant>
        <vt:i4>31</vt:i4>
      </vt:variant>
    </vt:vector>
  </HeadingPairs>
  <TitlesOfParts>
    <vt:vector size="37" baseType="lpstr">
      <vt:lpstr>Arial</vt:lpstr>
      <vt:lpstr>Calibri</vt:lpstr>
      <vt:lpstr>Calibri Light</vt:lpstr>
      <vt:lpstr>Segoe UI</vt:lpstr>
      <vt:lpstr>kazushi_temp</vt:lpstr>
      <vt:lpstr>デザインの設定</vt:lpstr>
      <vt:lpstr>引継ぎに関する資料</vt:lpstr>
      <vt:lpstr>アウトライン</vt:lpstr>
      <vt:lpstr>Alchemistのツールチェーン</vt:lpstr>
      <vt:lpstr>テキスト一覧</vt:lpstr>
      <vt:lpstr>FPGAの原理と構成</vt:lpstr>
      <vt:lpstr>Verilog HDL論理合成入門 &amp; HDLサンプル記述集</vt:lpstr>
      <vt:lpstr>組み込みシステム開発に役立つ理論と手法</vt:lpstr>
      <vt:lpstr>Ethernetのしくみとハードウェア設計技法</vt:lpstr>
      <vt:lpstr>Embedded System Design Flow – Atlys Board using AXI4</vt:lpstr>
      <vt:lpstr>Xilinx Vivado 2015.2 Zedboard/Zybo</vt:lpstr>
      <vt:lpstr>機材一覧</vt:lpstr>
      <vt:lpstr>Genesys2と付属品等</vt:lpstr>
      <vt:lpstr>Ultra96</vt:lpstr>
      <vt:lpstr>Zybo Z7-20とZyboカメラ</vt:lpstr>
      <vt:lpstr>Zedboard</vt:lpstr>
      <vt:lpstr>Raspberry Pi 3</vt:lpstr>
      <vt:lpstr>Arduino</vt:lpstr>
      <vt:lpstr>オシロスコープ</vt:lpstr>
      <vt:lpstr>謎ボード(Spartan-6)</vt:lpstr>
      <vt:lpstr>音楽シーケンサ</vt:lpstr>
      <vt:lpstr>音楽シーケンサの使い方</vt:lpstr>
      <vt:lpstr>音楽シーケンサの使い方</vt:lpstr>
      <vt:lpstr>音楽シーケンサの使い方</vt:lpstr>
      <vt:lpstr>音楽シーケンサの使い方</vt:lpstr>
      <vt:lpstr>音楽シーケンサの使い方</vt:lpstr>
      <vt:lpstr>音楽シーケンサの使い方</vt:lpstr>
      <vt:lpstr>音楽シーケンサの使い方(操作方法)</vt:lpstr>
      <vt:lpstr>音楽シーケンサ Q&amp;A</vt:lpstr>
      <vt:lpstr>music_sequencer.tar.gzの中身</vt:lpstr>
      <vt:lpstr>管理者関連</vt:lpstr>
      <vt:lpstr>fss4:/raid/sudo-shareのディレクトリ構成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/>
  <cp:lastModifiedBy>新井 健太</cp:lastModifiedBy>
  <cp:revision>74</cp:revision>
  <dcterms:created xsi:type="dcterms:W3CDTF">2016-08-22T05:11:30Z</dcterms:created>
  <dcterms:modified xsi:type="dcterms:W3CDTF">2020-03-30T11:34:35Z</dcterms:modified>
</cp:coreProperties>
</file>